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900" r:id="rId3"/>
  </p:sldMasterIdLst>
  <p:notesMasterIdLst>
    <p:notesMasterId r:id="rId20"/>
  </p:notesMasterIdLst>
  <p:sldIdLst>
    <p:sldId id="256" r:id="rId4"/>
    <p:sldId id="261" r:id="rId5"/>
    <p:sldId id="262" r:id="rId6"/>
    <p:sldId id="264" r:id="rId7"/>
    <p:sldId id="265" r:id="rId8"/>
    <p:sldId id="266" r:id="rId9"/>
    <p:sldId id="273" r:id="rId10"/>
    <p:sldId id="274" r:id="rId11"/>
    <p:sldId id="275" r:id="rId12"/>
    <p:sldId id="276" r:id="rId13"/>
    <p:sldId id="272" r:id="rId14"/>
    <p:sldId id="268" r:id="rId15"/>
    <p:sldId id="269" r:id="rId16"/>
    <p:sldId id="270" r:id="rId17"/>
    <p:sldId id="271" r:id="rId18"/>
    <p:sldId id="277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0"/>
    <p:restoredTop sz="94600"/>
  </p:normalViewPr>
  <p:slideViewPr>
    <p:cSldViewPr snapToGrid="0">
      <p:cViewPr>
        <p:scale>
          <a:sx n="76" d="100"/>
          <a:sy n="76" d="100"/>
        </p:scale>
        <p:origin x="-1122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A9DA2D9-068F-4835-A039-E943BB13C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2C198-C3CA-4868-8A07-CAE63101B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DF78D-65A6-4D3C-A3A4-B52795893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DB62D-E777-4C60-BF10-71C755584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D947C-62C4-4908-8550-E7B6D7894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8B109-ADFF-4109-8177-CE6BC08EB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A01BB-8DDC-4B79-BBEE-BC9707037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9E5D6-1491-49E3-A443-BAC8E3442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1185B-BC94-4978-8832-C12C37C10B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B55BA-0297-4F5D-8AC0-8057C5F35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908E3-E540-4BD7-A9BC-B83503CF3F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25719-ADE9-45C5-808E-FEEF22C1B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01628-32BB-453D-9D38-23D447A77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E7F5C-647F-4DA1-A81E-35678CDD5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061A0-91CA-45C9-8A7C-F0A18BD46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02176-9928-4B0E-A92A-55EE79E7DF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643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1" descr="logo_bps.gif"/>
          <p:cNvPicPr>
            <a:picLocks noChangeAspect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76200" y="285750"/>
            <a:ext cx="766763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over.tif"/>
          <p:cNvPicPr>
            <a:picLocks/>
          </p:cNvPicPr>
          <p:nvPr/>
        </p:nvPicPr>
        <p:blipFill>
          <a:blip r:embed="rId3" cstate="print"/>
          <a:srcRect t="12498" b="83334"/>
          <a:stretch>
            <a:fillRect/>
          </a:stretch>
        </p:blipFill>
        <p:spPr bwMode="auto">
          <a:xfrm>
            <a:off x="6215063" y="596900"/>
            <a:ext cx="2928937" cy="3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10347" t="4071" r="51558" b="34860"/>
          <a:stretch>
            <a:fillRect/>
          </a:stretch>
        </p:blipFill>
        <p:spPr bwMode="auto">
          <a:xfrm>
            <a:off x="7858125" y="4643438"/>
            <a:ext cx="1285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70E966-2AEC-4F86-A49E-5E5754C4505D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9438" y="6332538"/>
            <a:ext cx="2133600" cy="365125"/>
          </a:xfrm>
        </p:spPr>
        <p:txBody>
          <a:bodyPr/>
          <a:lstStyle>
            <a:lvl1pPr>
              <a:defRPr sz="1400" b="1" smtClean="0"/>
            </a:lvl1pPr>
          </a:lstStyle>
          <a:p>
            <a:fld id="{EDB2C4F8-45B0-4D61-A959-88BCC8FDAD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2000" y="228600"/>
            <a:ext cx="533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200" b="1" i="1" cap="none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BPS – Statistics Indonesia</a:t>
            </a:r>
            <a:endParaRPr lang="en-US" sz="3200" b="1" i="1" cap="none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6563" y="6357938"/>
            <a:ext cx="2133600" cy="365125"/>
          </a:xfrm>
        </p:spPr>
        <p:txBody>
          <a:bodyPr/>
          <a:lstStyle>
            <a:lvl1pPr>
              <a:defRPr sz="1400" b="1" smtClean="0"/>
            </a:lvl1pPr>
          </a:lstStyle>
          <a:p>
            <a:pPr>
              <a:defRPr/>
            </a:pPr>
            <a:fld id="{F1F01628-32BB-453D-9D38-23D447A771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90CF4-00C3-4E5E-A65C-458D143124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301A1-B457-4DE0-9675-8E054C0E0A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54624-D37A-4BF1-8E0E-F560890A57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FB93D-A311-420C-A029-4123D7CF65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CDCED-8EF2-48D4-9393-BA091DF77A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90CF4-00C3-4E5E-A65C-458D14312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15E8-CD8C-4962-B773-597F6730E7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CECB7-DC85-46F8-B917-B26BF43EA2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DF78D-65A6-4D3C-A3A4-B52795893D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DB62D-E777-4C60-BF10-71C7555842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301A1-B457-4DE0-9675-8E054C0E0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54624-D37A-4BF1-8E0E-F560890A5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FB93D-A311-420C-A029-4123D7CF6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CDCED-8EF2-48D4-9393-BA091DF77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815E8-CD8C-4962-B773-597F6730E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CECB7-DC85-46F8-B917-B26BF43EA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89B2137-0A43-45F5-ADE8-D913B9C95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455A0F9-D0F8-4072-B8CF-94BABDF88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ver.tif"/>
          <p:cNvPicPr>
            <a:picLocks noChangeAspect="1"/>
          </p:cNvPicPr>
          <p:nvPr/>
        </p:nvPicPr>
        <p:blipFill>
          <a:blip r:embed="rId13" cstate="print"/>
          <a:srcRect t="83334" b="12499"/>
          <a:stretch>
            <a:fillRect/>
          </a:stretch>
        </p:blipFill>
        <p:spPr>
          <a:xfrm>
            <a:off x="0" y="6572250"/>
            <a:ext cx="9144000" cy="290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500063" y="9286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14563"/>
            <a:ext cx="82296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579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schemeClr val="tx1">
                    <a:tint val="75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E89B2137-0A43-45F5-ADE8-D913B9C95C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128" name="Picture 2"/>
          <p:cNvPicPr>
            <a:picLocks noChangeAspect="1" noChangeArrowheads="1"/>
          </p:cNvPicPr>
          <p:nvPr/>
        </p:nvPicPr>
        <p:blipFill>
          <a:blip r:embed="rId14" cstate="print"/>
          <a:srcRect l="10347" t="4071" r="47325" b="34860"/>
          <a:stretch>
            <a:fillRect/>
          </a:stretch>
        </p:blipFill>
        <p:spPr bwMode="auto">
          <a:xfrm>
            <a:off x="8429625" y="5505450"/>
            <a:ext cx="714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0" y="6596575"/>
            <a:ext cx="9144000" cy="27699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cap="all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Black" pitchFamily="34" charset="0"/>
                <a:cs typeface="Arial" charset="0"/>
              </a:rPr>
              <a:t>DATA MENCERDASKAN BANGSA</a:t>
            </a:r>
            <a:endParaRPr lang="en-US" sz="1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5130" name="Picture 11" descr="logo_bps.gif"/>
          <p:cNvPicPr>
            <a:picLocks noChangeAspect="1"/>
          </p:cNvPicPr>
          <p:nvPr/>
        </p:nvPicPr>
        <p:blipFill>
          <a:blip r:embed="rId15" cstate="print">
            <a:lum bright="20000" contrast="20000"/>
          </a:blip>
          <a:srcRect/>
          <a:stretch>
            <a:fillRect/>
          </a:stretch>
        </p:blipFill>
        <p:spPr bwMode="auto">
          <a:xfrm>
            <a:off x="76200" y="285750"/>
            <a:ext cx="766763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over.tif"/>
          <p:cNvPicPr>
            <a:picLocks/>
          </p:cNvPicPr>
          <p:nvPr/>
        </p:nvPicPr>
        <p:blipFill>
          <a:blip r:embed="rId16" cstate="print"/>
          <a:srcRect t="12498" b="83334"/>
          <a:stretch>
            <a:fillRect/>
          </a:stretch>
        </p:blipFill>
        <p:spPr bwMode="auto">
          <a:xfrm>
            <a:off x="6215063" y="596900"/>
            <a:ext cx="2928937" cy="3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762000" y="228600"/>
            <a:ext cx="533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200" b="1" i="1" cap="none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BPS – Statistics Indonesia</a:t>
            </a:r>
            <a:endParaRPr lang="en-US" sz="3200" b="1" i="1" cap="none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Indeks%20harga.ppt" TargetMode="Externa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0313" y="1182688"/>
            <a:ext cx="6705600" cy="7032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CHANGES IN INVENTORY</a:t>
            </a: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35263" y="4179888"/>
            <a:ext cx="5697537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Buyung</a:t>
            </a:r>
            <a:r>
              <a:rPr lang="en-US" dirty="0" smtClean="0"/>
              <a:t> </a:t>
            </a:r>
            <a:r>
              <a:rPr lang="en-US" dirty="0" err="1" smtClean="0"/>
              <a:t>Airlangga</a:t>
            </a:r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12775" y="641959"/>
            <a:ext cx="8153400" cy="990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Inventories .... </a:t>
            </a:r>
            <a:r>
              <a:rPr lang="en-US" sz="2000" dirty="0" smtClean="0"/>
              <a:t>Continued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578909" y="1600199"/>
            <a:ext cx="8153400" cy="44958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dirty="0" smtClean="0"/>
              <a:t>data from financial statement</a:t>
            </a:r>
            <a:br>
              <a:rPr lang="en-US" dirty="0" smtClean="0"/>
            </a:br>
            <a:endParaRPr lang="en-US" dirty="0" smtClean="0">
              <a:solidFill>
                <a:schemeClr val="tx1"/>
              </a:solidFill>
            </a:endParaRPr>
          </a:p>
          <a:p>
            <a:pPr marL="749300" eaLnBrk="1" hangingPunct="1">
              <a:lnSpc>
                <a:spcPct val="125000"/>
              </a:lnSpc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dirty="0" smtClean="0"/>
              <a:t>Calculate the position of inventory at constant price by deflating beginning and ending inventories with price index at end of the year.</a:t>
            </a:r>
            <a:endParaRPr lang="en-US" dirty="0" smtClean="0">
              <a:solidFill>
                <a:schemeClr val="tx1"/>
              </a:solidFill>
            </a:endParaRPr>
          </a:p>
          <a:p>
            <a:pPr marL="749300" eaLnBrk="1" hangingPunct="1">
              <a:lnSpc>
                <a:spcPct val="125000"/>
              </a:lnSpc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dirty="0" smtClean="0"/>
              <a:t>Calculate changes in inventory by subtracting the position of inventory year t with year t-1 </a:t>
            </a:r>
            <a:endParaRPr lang="en-US" dirty="0" smtClean="0">
              <a:solidFill>
                <a:schemeClr val="tx1"/>
              </a:solidFill>
            </a:endParaRPr>
          </a:p>
          <a:p>
            <a:pPr marL="749300" eaLnBrk="1" hangingPunct="1">
              <a:lnSpc>
                <a:spcPct val="125000"/>
              </a:lnSpc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dirty="0" smtClean="0"/>
              <a:t>Due to data limitations, it is advised to calculate changes in inventory with a direct approach through the financial statements / field survey </a:t>
            </a:r>
            <a:endParaRPr lang="en-US" dirty="0" smtClean="0">
              <a:solidFill>
                <a:schemeClr val="tx1"/>
              </a:solidFill>
            </a:endParaRPr>
          </a:p>
          <a:p>
            <a:pPr marL="749300" eaLnBrk="1" hangingPunct="1">
              <a:lnSpc>
                <a:spcPct val="90000"/>
              </a:lnSpc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>
              <a:solidFill>
                <a:schemeClr val="tx1"/>
              </a:solidFill>
            </a:endParaRPr>
          </a:p>
          <a:p>
            <a:pPr marL="74930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74930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 smtClean="0"/>
              <a:t>VALUABLES</a:t>
            </a:r>
            <a:endParaRPr lang="en-US" b="1" i="1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00415" y="776288"/>
            <a:ext cx="8555277" cy="1265454"/>
          </a:xfrm>
        </p:spPr>
        <p:txBody>
          <a:bodyPr>
            <a:normAutofit fontScale="90000"/>
          </a:bodyPr>
          <a:lstStyle/>
          <a:p>
            <a:pPr marL="633413" indent="-633413" eaLnBrk="1" hangingPunct="1">
              <a:buFont typeface="Wingdings" pitchFamily="2" charset="2"/>
              <a:buChar char="v"/>
            </a:pPr>
            <a:r>
              <a:rPr lang="en-US" dirty="0" smtClean="0">
                <a:solidFill>
                  <a:srgbClr val="800000"/>
                </a:solidFill>
                <a:latin typeface="Tw Cen MT" pitchFamily="34" charset="0"/>
              </a:rPr>
              <a:t>Valuation of valuable</a:t>
            </a:r>
            <a:br>
              <a:rPr lang="en-US" dirty="0" smtClean="0">
                <a:solidFill>
                  <a:srgbClr val="800000"/>
                </a:solidFill>
                <a:latin typeface="Tw Cen MT" pitchFamily="34" charset="0"/>
              </a:rPr>
            </a:br>
            <a:r>
              <a:rPr lang="en-US" dirty="0" smtClean="0">
                <a:solidFill>
                  <a:srgbClr val="800000"/>
                </a:solidFill>
                <a:latin typeface="Tw Cen MT" pitchFamily="34" charset="0"/>
              </a:rPr>
              <a:t>= acquisition – disposal of valuable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793619" y="2676939"/>
            <a:ext cx="7340600" cy="3738562"/>
          </a:xfrm>
          <a:noFill/>
        </p:spPr>
        <p:txBody>
          <a:bodyPr/>
          <a:lstStyle/>
          <a:p>
            <a:pPr eaLnBrk="1" hangingPunct="1">
              <a:buClr>
                <a:srgbClr val="000066"/>
              </a:buClr>
              <a:buFont typeface="Wingdings" pitchFamily="2" charset="2"/>
              <a:buChar char="v"/>
            </a:pPr>
            <a:r>
              <a:rPr lang="en-US" altLang="zh-TW" sz="3600" dirty="0" smtClean="0">
                <a:solidFill>
                  <a:srgbClr val="000066"/>
                </a:solidFill>
                <a:latin typeface="Tw Cen MT" pitchFamily="34" charset="0"/>
                <a:ea typeface="新細明體" pitchFamily="18" charset="-120"/>
              </a:rPr>
              <a:t>Characteristics of valuables</a:t>
            </a:r>
          </a:p>
          <a:p>
            <a:pPr marL="987425" lvl="1" indent="-530225" eaLnBrk="1" hangingPunct="1">
              <a:buClr>
                <a:srgbClr val="003300"/>
              </a:buClr>
              <a:buFont typeface="Wingdings" pitchFamily="2" charset="2"/>
              <a:buChar char="Ø"/>
            </a:pPr>
            <a:r>
              <a:rPr lang="en-US" altLang="zh-TW" sz="3200" dirty="0" smtClean="0">
                <a:solidFill>
                  <a:srgbClr val="003300"/>
                </a:solidFill>
                <a:latin typeface="Tw Cen MT" pitchFamily="34" charset="0"/>
                <a:ea typeface="新細明體" pitchFamily="18" charset="-120"/>
              </a:rPr>
              <a:t>Non-financial goods</a:t>
            </a:r>
          </a:p>
          <a:p>
            <a:pPr marL="987425" lvl="1" indent="-530225" eaLnBrk="1" hangingPunct="1">
              <a:buClr>
                <a:srgbClr val="003300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Tw Cen MT" pitchFamily="34" charset="0"/>
              </a:rPr>
              <a:t>Usually not used for the production and consumption</a:t>
            </a:r>
            <a:endParaRPr lang="en-US" altLang="zh-TW" sz="3200" dirty="0" smtClean="0">
              <a:solidFill>
                <a:srgbClr val="003300"/>
              </a:solidFill>
              <a:latin typeface="Tw Cen MT" pitchFamily="34" charset="0"/>
              <a:ea typeface="新細明體" pitchFamily="18" charset="-120"/>
            </a:endParaRPr>
          </a:p>
          <a:p>
            <a:pPr marL="987425" lvl="1" indent="-530225" eaLnBrk="1" hangingPunct="1">
              <a:buClr>
                <a:srgbClr val="003300"/>
              </a:buClr>
              <a:buFont typeface="Wingdings" pitchFamily="2" charset="2"/>
              <a:buChar char="Ø"/>
            </a:pPr>
            <a:r>
              <a:rPr lang="en-US" altLang="zh-TW" sz="3200" dirty="0" smtClean="0">
                <a:solidFill>
                  <a:srgbClr val="003300"/>
                </a:solidFill>
                <a:latin typeface="Tw Cen MT" pitchFamily="34" charset="0"/>
                <a:ea typeface="新細明體" pitchFamily="18" charset="-120"/>
              </a:rPr>
              <a:t>Not damaged by time</a:t>
            </a:r>
          </a:p>
          <a:p>
            <a:pPr marL="987425" lvl="1" indent="-530225" eaLnBrk="1" hangingPunct="1">
              <a:buClr>
                <a:srgbClr val="003300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Tw Cen MT" pitchFamily="34" charset="0"/>
              </a:rPr>
              <a:t>Held as a valuable reserve</a:t>
            </a:r>
            <a:endParaRPr lang="bg-BG" sz="3200" dirty="0" smtClean="0">
              <a:solidFill>
                <a:srgbClr val="0033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85" y="839244"/>
            <a:ext cx="7793038" cy="9366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TYPE OF VALUABLE GOODS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510435" y="1796267"/>
            <a:ext cx="8458200" cy="4535488"/>
          </a:xfrm>
          <a:noFill/>
        </p:spPr>
        <p:txBody>
          <a:bodyPr>
            <a:normAutofit lnSpcReduction="10000"/>
          </a:bodyPr>
          <a:lstStyle/>
          <a:p>
            <a:pPr marL="442913" indent="-442913" eaLnBrk="1" hangingPunct="1">
              <a:lnSpc>
                <a:spcPct val="80000"/>
              </a:lnSpc>
              <a:buClr>
                <a:srgbClr val="000066"/>
              </a:buClr>
              <a:buFont typeface="Wingdings" pitchFamily="2" charset="2"/>
              <a:buChar char="v"/>
            </a:pPr>
            <a:r>
              <a:rPr lang="en-US" altLang="zh-TW" sz="2800" dirty="0" smtClean="0">
                <a:solidFill>
                  <a:srgbClr val="000066"/>
                </a:solidFill>
                <a:latin typeface="Tw Cen MT" pitchFamily="34" charset="0"/>
                <a:ea typeface="新細明體" pitchFamily="18" charset="-120"/>
              </a:rPr>
              <a:t>Stones and precious metals</a:t>
            </a:r>
          </a:p>
          <a:p>
            <a:pPr marL="900113" lvl="1" indent="-442913" eaLnBrk="1" hangingPunct="1">
              <a:lnSpc>
                <a:spcPct val="80000"/>
              </a:lnSpc>
              <a:buClr>
                <a:srgbClr val="003300"/>
              </a:buClr>
              <a:buFont typeface="Wingdings" pitchFamily="2" charset="2"/>
              <a:buChar char="Ø"/>
            </a:pPr>
            <a:r>
              <a:rPr lang="en-US" altLang="zh-TW" sz="2600" dirty="0" smtClean="0">
                <a:solidFill>
                  <a:srgbClr val="003300"/>
                </a:solidFill>
                <a:latin typeface="Tw Cen MT" pitchFamily="34" charset="0"/>
                <a:ea typeface="新細明體" pitchFamily="18" charset="-120"/>
              </a:rPr>
              <a:t>Diamond</a:t>
            </a:r>
          </a:p>
          <a:p>
            <a:pPr marL="900113" lvl="1" indent="-442913" eaLnBrk="1" hangingPunct="1">
              <a:lnSpc>
                <a:spcPct val="80000"/>
              </a:lnSpc>
              <a:buClr>
                <a:srgbClr val="003300"/>
              </a:buClr>
              <a:buFont typeface="Wingdings" pitchFamily="2" charset="2"/>
              <a:buChar char="Ø"/>
            </a:pPr>
            <a:r>
              <a:rPr lang="en-US" altLang="zh-TW" sz="2600" dirty="0" smtClean="0">
                <a:solidFill>
                  <a:srgbClr val="003300"/>
                </a:solidFill>
                <a:latin typeface="Tw Cen MT" pitchFamily="34" charset="0"/>
                <a:ea typeface="新細明體" pitchFamily="18" charset="-120"/>
              </a:rPr>
              <a:t>Non-monetary </a:t>
            </a:r>
            <a:r>
              <a:rPr lang="en-US" altLang="zh-TW" sz="2600" dirty="0" smtClean="0">
                <a:solidFill>
                  <a:srgbClr val="003300"/>
                </a:solidFill>
                <a:latin typeface="Tw Cen MT" pitchFamily="34" charset="0"/>
                <a:ea typeface="新細明體" pitchFamily="18" charset="-120"/>
              </a:rPr>
              <a:t>gold</a:t>
            </a:r>
          </a:p>
          <a:p>
            <a:pPr marL="900113" lvl="1" indent="-442913" eaLnBrk="1" hangingPunct="1">
              <a:lnSpc>
                <a:spcPct val="80000"/>
              </a:lnSpc>
              <a:buClr>
                <a:srgbClr val="003300"/>
              </a:buClr>
              <a:buFont typeface="Wingdings" pitchFamily="2" charset="2"/>
              <a:buChar char="Ø"/>
            </a:pPr>
            <a:r>
              <a:rPr lang="en-US" altLang="zh-TW" sz="2600" dirty="0" smtClean="0">
                <a:solidFill>
                  <a:srgbClr val="003300"/>
                </a:solidFill>
                <a:latin typeface="Tw Cen MT" pitchFamily="34" charset="0"/>
                <a:ea typeface="新細明體" pitchFamily="18" charset="-120"/>
              </a:rPr>
              <a:t>Platinum</a:t>
            </a:r>
          </a:p>
          <a:p>
            <a:pPr marL="900113" lvl="1" indent="-442913" eaLnBrk="1" hangingPunct="1">
              <a:lnSpc>
                <a:spcPct val="80000"/>
              </a:lnSpc>
              <a:buClr>
                <a:srgbClr val="003300"/>
              </a:buClr>
              <a:buFont typeface="Wingdings" pitchFamily="2" charset="2"/>
              <a:buChar char="Ø"/>
            </a:pPr>
            <a:r>
              <a:rPr lang="en-US" altLang="zh-TW" sz="2600" dirty="0" smtClean="0">
                <a:solidFill>
                  <a:srgbClr val="003300"/>
                </a:solidFill>
                <a:latin typeface="Tw Cen MT" pitchFamily="34" charset="0"/>
                <a:ea typeface="新細明體" pitchFamily="18" charset="-120"/>
              </a:rPr>
              <a:t>Silver</a:t>
            </a:r>
          </a:p>
          <a:p>
            <a:pPr marL="442913" indent="-442913" eaLnBrk="1" hangingPunct="1">
              <a:lnSpc>
                <a:spcPct val="80000"/>
              </a:lnSpc>
              <a:buClr>
                <a:srgbClr val="000066"/>
              </a:buClr>
              <a:buFont typeface="Wingdings" pitchFamily="2" charset="2"/>
              <a:buChar char="v"/>
            </a:pPr>
            <a:r>
              <a:rPr lang="en-US" altLang="zh-TW" sz="2800" dirty="0" smtClean="0">
                <a:solidFill>
                  <a:srgbClr val="000066"/>
                </a:solidFill>
                <a:latin typeface="Tw Cen MT" pitchFamily="34" charset="0"/>
                <a:ea typeface="新細明體" pitchFamily="18" charset="-120"/>
              </a:rPr>
              <a:t>Antiques and other art object</a:t>
            </a:r>
          </a:p>
          <a:p>
            <a:pPr marL="900113" lvl="1" indent="-442913" eaLnBrk="1" hangingPunct="1">
              <a:lnSpc>
                <a:spcPct val="80000"/>
              </a:lnSpc>
              <a:buClr>
                <a:srgbClr val="003300"/>
              </a:buClr>
              <a:buFont typeface="Wingdings" pitchFamily="2" charset="2"/>
              <a:buChar char="Ø"/>
            </a:pPr>
            <a:r>
              <a:rPr lang="en-US" altLang="zh-TW" sz="2600" dirty="0" smtClean="0">
                <a:solidFill>
                  <a:srgbClr val="003300"/>
                </a:solidFill>
                <a:latin typeface="Tw Cen MT" pitchFamily="34" charset="0"/>
                <a:ea typeface="新細明體" pitchFamily="18" charset="-120"/>
              </a:rPr>
              <a:t>Painting</a:t>
            </a:r>
          </a:p>
          <a:p>
            <a:pPr marL="900113" lvl="1" indent="-442913" eaLnBrk="1" hangingPunct="1">
              <a:lnSpc>
                <a:spcPct val="80000"/>
              </a:lnSpc>
              <a:buClr>
                <a:srgbClr val="003300"/>
              </a:buClr>
              <a:buFont typeface="Wingdings" pitchFamily="2" charset="2"/>
              <a:buChar char="Ø"/>
            </a:pPr>
            <a:r>
              <a:rPr lang="en-US" altLang="zh-TW" sz="2600" dirty="0" smtClean="0">
                <a:solidFill>
                  <a:srgbClr val="003300"/>
                </a:solidFill>
                <a:latin typeface="Tw Cen MT" pitchFamily="34" charset="0"/>
                <a:ea typeface="新細明體" pitchFamily="18" charset="-120"/>
              </a:rPr>
              <a:t>Sculpture</a:t>
            </a:r>
          </a:p>
          <a:p>
            <a:pPr marL="442913" indent="-442913" eaLnBrk="1" hangingPunct="1">
              <a:lnSpc>
                <a:spcPct val="80000"/>
              </a:lnSpc>
              <a:buClr>
                <a:srgbClr val="000066"/>
              </a:buClr>
              <a:buFont typeface="Wingdings" pitchFamily="2" charset="2"/>
              <a:buChar char="v"/>
            </a:pPr>
            <a:r>
              <a:rPr lang="en-US" altLang="zh-TW" sz="2800" dirty="0" smtClean="0">
                <a:solidFill>
                  <a:srgbClr val="000066"/>
                </a:solidFill>
                <a:latin typeface="Tw Cen MT" pitchFamily="34" charset="0"/>
                <a:ea typeface="新細明體" pitchFamily="18" charset="-120"/>
              </a:rPr>
              <a:t>Others valuable goods</a:t>
            </a:r>
          </a:p>
          <a:p>
            <a:pPr marL="900113" lvl="1" indent="-442913" eaLnBrk="1" hangingPunct="1">
              <a:lnSpc>
                <a:spcPct val="80000"/>
              </a:lnSpc>
              <a:buClr>
                <a:srgbClr val="003300"/>
              </a:buClr>
              <a:buFont typeface="Wingdings" pitchFamily="2" charset="2"/>
              <a:buChar char="Ø"/>
            </a:pPr>
            <a:r>
              <a:rPr lang="en-US" sz="2800" dirty="0" smtClean="0">
                <a:latin typeface="Tw Cen MT" pitchFamily="34" charset="0"/>
              </a:rPr>
              <a:t>Jewelry that does not come from the stones and precious metals</a:t>
            </a:r>
            <a:endParaRPr lang="en-US" altLang="zh-TW" sz="2600" dirty="0" smtClean="0">
              <a:solidFill>
                <a:srgbClr val="003300"/>
              </a:solidFill>
              <a:latin typeface="Tw Cen MT" pitchFamily="34" charset="0"/>
              <a:ea typeface="新細明體" pitchFamily="18" charset="-120"/>
            </a:endParaRPr>
          </a:p>
          <a:p>
            <a:pPr marL="900113" lvl="1" indent="-442913" eaLnBrk="1" hangingPunct="1">
              <a:lnSpc>
                <a:spcPct val="80000"/>
              </a:lnSpc>
              <a:buClr>
                <a:srgbClr val="003300"/>
              </a:buClr>
              <a:buFont typeface="Wingdings" pitchFamily="2" charset="2"/>
              <a:buChar char="Ø"/>
            </a:pPr>
            <a:r>
              <a:rPr lang="en-US" altLang="zh-TW" sz="2600" dirty="0" smtClean="0">
                <a:solidFill>
                  <a:srgbClr val="003300"/>
                </a:solidFill>
                <a:latin typeface="Tw Cen MT" pitchFamily="34" charset="0"/>
                <a:ea typeface="新細明體" pitchFamily="18" charset="-120"/>
              </a:rPr>
              <a:t>Collectors items</a:t>
            </a:r>
            <a:endParaRPr lang="bg-BG" sz="2600" dirty="0" smtClean="0">
              <a:solidFill>
                <a:srgbClr val="0033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63824" y="1125864"/>
            <a:ext cx="7793037" cy="693738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800000"/>
                </a:solidFill>
                <a:latin typeface="Tw Cen MT" pitchFamily="34" charset="0"/>
              </a:rPr>
              <a:t>TYPE OF VALUABLE GOODS </a:t>
            </a:r>
            <a:r>
              <a:rPr lang="en-US" sz="2800" b="1" dirty="0" smtClean="0">
                <a:solidFill>
                  <a:srgbClr val="800000"/>
                </a:solidFill>
                <a:latin typeface="Tw Cen MT" pitchFamily="34" charset="0"/>
              </a:rPr>
              <a:t>(EXPOSURE)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80583" y="2106613"/>
            <a:ext cx="8763000" cy="4751387"/>
          </a:xfrm>
          <a:noFill/>
        </p:spPr>
        <p:txBody>
          <a:bodyPr/>
          <a:lstStyle/>
          <a:p>
            <a:pPr marL="442913" indent="-442913" eaLnBrk="1" hangingPunct="1">
              <a:lnSpc>
                <a:spcPct val="80000"/>
              </a:lnSpc>
              <a:buClr>
                <a:srgbClr val="000066"/>
              </a:buClr>
              <a:buFont typeface="Wingdings" pitchFamily="2" charset="2"/>
              <a:buChar char="v"/>
            </a:pPr>
            <a:r>
              <a:rPr lang="en-US" sz="2800" dirty="0" smtClean="0">
                <a:latin typeface="Tw Cen MT" pitchFamily="34" charset="0"/>
              </a:rPr>
              <a:t>The following items are considered valuable as an addition or disposal of valuables </a:t>
            </a:r>
            <a:r>
              <a:rPr lang="en-US" altLang="zh-TW" sz="2800" dirty="0" smtClean="0">
                <a:solidFill>
                  <a:srgbClr val="000066"/>
                </a:solidFill>
                <a:latin typeface="Tw Cen MT" pitchFamily="34" charset="0"/>
                <a:ea typeface="新細明體" pitchFamily="18" charset="-120"/>
              </a:rPr>
              <a:t>:</a:t>
            </a:r>
          </a:p>
          <a:p>
            <a:pPr marL="900113" lvl="1" indent="-442913" eaLnBrk="1" hangingPunct="1">
              <a:lnSpc>
                <a:spcPct val="80000"/>
              </a:lnSpc>
              <a:buClr>
                <a:srgbClr val="003300"/>
              </a:buClr>
              <a:buFont typeface="Wingdings" pitchFamily="2" charset="2"/>
              <a:buChar char="Ø"/>
            </a:pPr>
            <a:r>
              <a:rPr lang="en-US" sz="2800" dirty="0" smtClean="0">
                <a:latin typeface="Tw Cen MT" pitchFamily="34" charset="0"/>
              </a:rPr>
              <a:t>gold, silver etc. are non-monetary by central banks and other financial intermediaries</a:t>
            </a:r>
            <a:r>
              <a:rPr lang="en-US" altLang="zh-TW" sz="2600" dirty="0" smtClean="0">
                <a:solidFill>
                  <a:srgbClr val="003300"/>
                </a:solidFill>
                <a:latin typeface="Tw Cen MT" pitchFamily="34" charset="0"/>
                <a:ea typeface="新細明體" pitchFamily="18" charset="-120"/>
              </a:rPr>
              <a:t>;</a:t>
            </a:r>
          </a:p>
          <a:p>
            <a:pPr marL="900113" lvl="1" indent="-442913" eaLnBrk="1" hangingPunct="1">
              <a:lnSpc>
                <a:spcPct val="80000"/>
              </a:lnSpc>
              <a:buClr>
                <a:srgbClr val="003300"/>
              </a:buClr>
              <a:buFont typeface="Wingdings" pitchFamily="2" charset="2"/>
              <a:buChar char="Ø"/>
            </a:pPr>
            <a:r>
              <a:rPr lang="en-US" sz="2800" dirty="0" smtClean="0">
                <a:latin typeface="Tw Cen MT" pitchFamily="34" charset="0"/>
              </a:rPr>
              <a:t>the acquisition or disposal of valuable by a company which main activity is production of or trade in such goods (i.e., acquisition or disposal does not include input of capital formation of the company)</a:t>
            </a:r>
            <a:r>
              <a:rPr lang="en-US" altLang="zh-TW" sz="2600" dirty="0" smtClean="0">
                <a:solidFill>
                  <a:srgbClr val="003300"/>
                </a:solidFill>
                <a:latin typeface="Tw Cen MT" pitchFamily="34" charset="0"/>
                <a:ea typeface="新細明體" pitchFamily="18" charset="-120"/>
              </a:rPr>
              <a:t>;</a:t>
            </a:r>
          </a:p>
          <a:p>
            <a:pPr marL="900113" lvl="1" indent="-442913" eaLnBrk="1" hangingPunct="1">
              <a:lnSpc>
                <a:spcPct val="80000"/>
              </a:lnSpc>
              <a:buClr>
                <a:srgbClr val="003300"/>
              </a:buClr>
              <a:buFont typeface="Wingdings" pitchFamily="2" charset="2"/>
              <a:buChar char="Ø"/>
            </a:pPr>
            <a:r>
              <a:rPr lang="en-US" sz="2800" dirty="0" smtClean="0">
                <a:latin typeface="Tw Cen MT" pitchFamily="34" charset="0"/>
              </a:rPr>
              <a:t>the acquisition or disposal of valuable goods by households are not included in household final consumption</a:t>
            </a:r>
            <a:r>
              <a:rPr lang="en-US" altLang="zh-TW" sz="2600" dirty="0" smtClean="0">
                <a:solidFill>
                  <a:srgbClr val="003300"/>
                </a:solidFill>
                <a:latin typeface="Tw Cen MT" pitchFamily="34" charset="0"/>
                <a:ea typeface="新細明體" pitchFamily="18" charset="-120"/>
              </a:rPr>
              <a:t>.</a:t>
            </a:r>
            <a:endParaRPr lang="bg-BG" sz="2600" dirty="0" smtClean="0">
              <a:solidFill>
                <a:srgbClr val="0033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67716" y="985099"/>
            <a:ext cx="7793038" cy="69373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VALUATION OF VALUABLE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08975" y="1791853"/>
            <a:ext cx="8534400" cy="4343400"/>
          </a:xfrm>
          <a:noFill/>
        </p:spPr>
        <p:txBody>
          <a:bodyPr>
            <a:normAutofit lnSpcReduction="10000"/>
          </a:bodyPr>
          <a:lstStyle/>
          <a:p>
            <a:pPr marL="442913" indent="-442913" eaLnBrk="1" hangingPunct="1">
              <a:lnSpc>
                <a:spcPct val="90000"/>
              </a:lnSpc>
              <a:buClr>
                <a:srgbClr val="000066"/>
              </a:buClr>
              <a:buFont typeface="Wingdings" pitchFamily="2" charset="2"/>
              <a:buChar char="Ø"/>
            </a:pPr>
            <a:r>
              <a:rPr lang="en-US" altLang="zh-TW" sz="2600" dirty="0" smtClean="0">
                <a:solidFill>
                  <a:srgbClr val="000066"/>
                </a:solidFill>
                <a:latin typeface="Tw Cen MT" pitchFamily="34" charset="0"/>
                <a:ea typeface="新細明體" pitchFamily="18" charset="-120"/>
              </a:rPr>
              <a:t>The production of valuables  - valued at basic price</a:t>
            </a:r>
          </a:p>
          <a:p>
            <a:pPr marL="442913" indent="-442913" eaLnBrk="1" hangingPunct="1">
              <a:lnSpc>
                <a:spcPct val="90000"/>
              </a:lnSpc>
              <a:buClr>
                <a:srgbClr val="000066"/>
              </a:buClr>
              <a:buFont typeface="Wingdings" pitchFamily="2" charset="2"/>
              <a:buChar char="Ø"/>
            </a:pPr>
            <a:r>
              <a:rPr lang="en-US" sz="2800" dirty="0" smtClean="0">
                <a:latin typeface="Tw Cen MT" pitchFamily="34" charset="0"/>
              </a:rPr>
              <a:t>The acquisition of valuable goods - valued at purchaser prices</a:t>
            </a:r>
            <a:endParaRPr lang="en-US" altLang="zh-TW" sz="2600" dirty="0" smtClean="0">
              <a:solidFill>
                <a:srgbClr val="000066"/>
              </a:solidFill>
              <a:latin typeface="Tw Cen MT" pitchFamily="34" charset="0"/>
              <a:ea typeface="新細明體" pitchFamily="18" charset="-120"/>
            </a:endParaRPr>
          </a:p>
          <a:p>
            <a:pPr lvl="1" eaLnBrk="1" hangingPunct="1">
              <a:lnSpc>
                <a:spcPct val="90000"/>
              </a:lnSpc>
              <a:buClr>
                <a:srgbClr val="003300"/>
              </a:buClr>
              <a:buFont typeface="Wingdings" pitchFamily="2" charset="2"/>
              <a:buChar char="§"/>
            </a:pPr>
            <a:r>
              <a:rPr lang="en-US" altLang="zh-TW" sz="2600" dirty="0" smtClean="0">
                <a:solidFill>
                  <a:srgbClr val="003300"/>
                </a:solidFill>
                <a:latin typeface="Tw Cen MT" pitchFamily="34" charset="0"/>
                <a:ea typeface="新細明體" pitchFamily="18" charset="-120"/>
              </a:rPr>
              <a:t>Including commission</a:t>
            </a:r>
          </a:p>
          <a:p>
            <a:pPr lvl="1" eaLnBrk="1" hangingPunct="1">
              <a:lnSpc>
                <a:spcPct val="90000"/>
              </a:lnSpc>
              <a:buClr>
                <a:srgbClr val="003300"/>
              </a:buClr>
              <a:buFont typeface="Wingdings" pitchFamily="2" charset="2"/>
              <a:buChar char="§"/>
            </a:pPr>
            <a:r>
              <a:rPr lang="en-US" altLang="zh-TW" sz="2600" dirty="0" smtClean="0">
                <a:solidFill>
                  <a:srgbClr val="003300"/>
                </a:solidFill>
                <a:latin typeface="Tw Cen MT" pitchFamily="34" charset="0"/>
                <a:ea typeface="新細明體" pitchFamily="18" charset="-120"/>
              </a:rPr>
              <a:t>Including trade margins when bought from dealers</a:t>
            </a:r>
          </a:p>
          <a:p>
            <a:pPr marL="442913" indent="-442913" eaLnBrk="1" hangingPunct="1">
              <a:lnSpc>
                <a:spcPct val="90000"/>
              </a:lnSpc>
              <a:buClr>
                <a:srgbClr val="000066"/>
              </a:buClr>
              <a:buFont typeface="Wingdings" pitchFamily="2" charset="2"/>
              <a:buChar char="Ø"/>
            </a:pPr>
            <a:r>
              <a:rPr lang="en-US" altLang="zh-TW" sz="2600" dirty="0" smtClean="0">
                <a:solidFill>
                  <a:srgbClr val="000066"/>
                </a:solidFill>
                <a:latin typeface="Tw Cen MT" pitchFamily="34" charset="0"/>
                <a:ea typeface="新細明體" pitchFamily="18" charset="-120"/>
              </a:rPr>
              <a:t>Disposal of valuables – </a:t>
            </a:r>
            <a:r>
              <a:rPr lang="en-US" sz="2800" dirty="0" smtClean="0">
                <a:latin typeface="Tw Cen MT" pitchFamily="34" charset="0"/>
              </a:rPr>
              <a:t>valued at the price received by sellers</a:t>
            </a:r>
            <a:endParaRPr lang="en-US" altLang="zh-TW" sz="2600" dirty="0" smtClean="0">
              <a:solidFill>
                <a:srgbClr val="000066"/>
              </a:solidFill>
              <a:latin typeface="Tw Cen MT" pitchFamily="34" charset="0"/>
              <a:ea typeface="新細明體" pitchFamily="18" charset="-120"/>
            </a:endParaRPr>
          </a:p>
          <a:p>
            <a:pPr lvl="1" eaLnBrk="1" hangingPunct="1">
              <a:lnSpc>
                <a:spcPct val="90000"/>
              </a:lnSpc>
              <a:buClr>
                <a:srgbClr val="003300"/>
              </a:buClr>
              <a:buFont typeface="Wingdings" pitchFamily="2" charset="2"/>
              <a:buChar char="§"/>
            </a:pPr>
            <a:r>
              <a:rPr lang="en-US" sz="2600" dirty="0" smtClean="0">
                <a:latin typeface="Tw Cen MT" pitchFamily="34" charset="0"/>
              </a:rPr>
              <a:t>Exclude commission paid to intermediary or agent</a:t>
            </a:r>
            <a:endParaRPr lang="en-US" altLang="zh-TW" sz="2600" dirty="0" smtClean="0">
              <a:solidFill>
                <a:srgbClr val="003300"/>
              </a:solidFill>
              <a:latin typeface="Tw Cen MT" pitchFamily="34" charset="0"/>
              <a:ea typeface="新細明體" pitchFamily="18" charset="-120"/>
            </a:endParaRPr>
          </a:p>
          <a:p>
            <a:pPr marL="442913" indent="-442913" eaLnBrk="1" hangingPunct="1">
              <a:lnSpc>
                <a:spcPct val="90000"/>
              </a:lnSpc>
              <a:buClr>
                <a:srgbClr val="000066"/>
              </a:buClr>
              <a:buFont typeface="Wingdings" pitchFamily="2" charset="2"/>
              <a:buChar char="Ø"/>
            </a:pPr>
            <a:r>
              <a:rPr lang="en-US" altLang="zh-TW" sz="2600" dirty="0" smtClean="0">
                <a:solidFill>
                  <a:srgbClr val="000066"/>
                </a:solidFill>
                <a:latin typeface="Tw Cen MT" pitchFamily="34" charset="0"/>
                <a:ea typeface="新細明體" pitchFamily="18" charset="-120"/>
              </a:rPr>
              <a:t>Acquisition less disposal of valuables between residents will </a:t>
            </a:r>
            <a:r>
              <a:rPr lang="en-US" altLang="zh-TW" sz="2600" i="1" dirty="0" smtClean="0">
                <a:solidFill>
                  <a:srgbClr val="000066"/>
                </a:solidFill>
                <a:latin typeface="Tw Cen MT" pitchFamily="34" charset="0"/>
                <a:ea typeface="新細明體" pitchFamily="18" charset="-120"/>
              </a:rPr>
              <a:t>cancel each other out </a:t>
            </a:r>
            <a:r>
              <a:rPr lang="en-US" altLang="zh-TW" sz="2600" dirty="0" smtClean="0">
                <a:solidFill>
                  <a:srgbClr val="000066"/>
                </a:solidFill>
                <a:latin typeface="Tw Cen MT" pitchFamily="34" charset="0"/>
                <a:ea typeface="新細明體" pitchFamily="18" charset="-120"/>
              </a:rPr>
              <a:t>and what remains is the margin of trading</a:t>
            </a:r>
            <a:endParaRPr lang="bg-BG" sz="2600" dirty="0" smtClean="0">
              <a:solidFill>
                <a:srgbClr val="000066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72858" y="5211827"/>
            <a:ext cx="7772400" cy="1470025"/>
          </a:xfrm>
        </p:spPr>
        <p:txBody>
          <a:bodyPr/>
          <a:lstStyle/>
          <a:p>
            <a:r>
              <a:rPr lang="en-AU" dirty="0" smtClean="0"/>
              <a:t>Thank you</a:t>
            </a:r>
            <a:endParaRPr lang="en-AU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5024" y="926926"/>
            <a:ext cx="6388275" cy="479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975" y="681125"/>
            <a:ext cx="6316663" cy="9937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CHANGES IN INVENTORY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613775" y="1465263"/>
            <a:ext cx="8530225" cy="4697412"/>
          </a:xfrm>
          <a:noFill/>
        </p:spPr>
        <p:txBody>
          <a:bodyPr>
            <a:normAutofit fontScale="92500" lnSpcReduction="10000"/>
          </a:bodyPr>
          <a:lstStyle/>
          <a:p>
            <a:pPr marL="442913" indent="-442913" eaLnBrk="1" hangingPunct="1">
              <a:buClr>
                <a:srgbClr val="000066"/>
              </a:buClr>
              <a:buFont typeface="Wingdings" pitchFamily="2" charset="2"/>
              <a:buChar char="v"/>
            </a:pPr>
            <a:r>
              <a:rPr lang="en-US" sz="2800" dirty="0" smtClean="0">
                <a:latin typeface="Tw Cen MT" pitchFamily="34" charset="0"/>
              </a:rPr>
              <a:t>Changes in inventories are measured by</a:t>
            </a:r>
            <a:r>
              <a:rPr lang="en-US" sz="2800" dirty="0" smtClean="0"/>
              <a:t> </a:t>
            </a:r>
            <a:r>
              <a:rPr lang="en-US" altLang="zh-TW" sz="2800" dirty="0" smtClean="0">
                <a:solidFill>
                  <a:srgbClr val="000066"/>
                </a:solidFill>
                <a:latin typeface="Tw Cen MT" pitchFamily="34" charset="0"/>
                <a:ea typeface="新細明體" pitchFamily="18" charset="-120"/>
              </a:rPr>
              <a:t>:</a:t>
            </a:r>
          </a:p>
          <a:p>
            <a:pPr marL="900113" lvl="1" indent="-442913" eaLnBrk="1" hangingPunct="1">
              <a:buClr>
                <a:srgbClr val="003300"/>
              </a:buClr>
              <a:buFont typeface="Wingdings" pitchFamily="2" charset="2"/>
              <a:buChar char="Ø"/>
            </a:pPr>
            <a:r>
              <a:rPr lang="en-US" dirty="0" smtClean="0">
                <a:latin typeface="Tw Cen MT" pitchFamily="34" charset="0"/>
              </a:rPr>
              <a:t>acquisition value of inventory</a:t>
            </a:r>
            <a:r>
              <a:rPr lang="en-US" altLang="zh-TW" dirty="0" smtClean="0">
                <a:solidFill>
                  <a:srgbClr val="003300"/>
                </a:solidFill>
                <a:latin typeface="Tw Cen MT" pitchFamily="34" charset="0"/>
                <a:ea typeface="新細明體" pitchFamily="18" charset="-120"/>
              </a:rPr>
              <a:t>;</a:t>
            </a:r>
          </a:p>
          <a:p>
            <a:pPr marL="900113" lvl="1" indent="-442913" eaLnBrk="1" hangingPunct="1">
              <a:buClr>
                <a:srgbClr val="003300"/>
              </a:buClr>
              <a:buFont typeface="Wingdings" pitchFamily="2" charset="2"/>
              <a:buChar char="Ø"/>
            </a:pPr>
            <a:r>
              <a:rPr lang="en-US" dirty="0" smtClean="0">
                <a:latin typeface="Tw Cen MT" pitchFamily="34" charset="0"/>
              </a:rPr>
              <a:t>Minus disposal value of inventory</a:t>
            </a:r>
            <a:r>
              <a:rPr lang="en-US" altLang="zh-TW" dirty="0" smtClean="0">
                <a:solidFill>
                  <a:srgbClr val="003300"/>
                </a:solidFill>
                <a:latin typeface="Tw Cen MT" pitchFamily="34" charset="0"/>
                <a:ea typeface="新細明體" pitchFamily="18" charset="-120"/>
              </a:rPr>
              <a:t>;</a:t>
            </a:r>
          </a:p>
          <a:p>
            <a:pPr marL="900113" lvl="1" indent="-442913" eaLnBrk="1" hangingPunct="1">
              <a:buClr>
                <a:srgbClr val="003300"/>
              </a:buClr>
              <a:buFont typeface="Wingdings" pitchFamily="2" charset="2"/>
              <a:buChar char="Ø"/>
            </a:pPr>
            <a:r>
              <a:rPr lang="en-US" dirty="0" smtClean="0">
                <a:latin typeface="Tw Cen MT" pitchFamily="34" charset="0"/>
              </a:rPr>
              <a:t>Minus the value of losses</a:t>
            </a:r>
            <a:r>
              <a:rPr lang="en-US" altLang="zh-TW" i="1" dirty="0" smtClean="0">
                <a:solidFill>
                  <a:srgbClr val="003300"/>
                </a:solidFill>
                <a:latin typeface="Tw Cen MT" pitchFamily="34" charset="0"/>
                <a:ea typeface="新細明體" pitchFamily="18" charset="-120"/>
              </a:rPr>
              <a:t>.</a:t>
            </a:r>
          </a:p>
          <a:p>
            <a:pPr marL="442913" indent="-442913" eaLnBrk="1" hangingPunct="1">
              <a:buClr>
                <a:srgbClr val="000066"/>
              </a:buClr>
              <a:buFont typeface="Wingdings" pitchFamily="2" charset="2"/>
              <a:buChar char="v"/>
            </a:pPr>
            <a:r>
              <a:rPr lang="en-US" sz="2800" dirty="0" smtClean="0">
                <a:latin typeface="Tw Cen MT" pitchFamily="34" charset="0"/>
              </a:rPr>
              <a:t>Types of inventory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66"/>
                </a:solidFill>
                <a:latin typeface="Tw Cen MT" pitchFamily="34" charset="0"/>
              </a:rPr>
              <a:t>:</a:t>
            </a:r>
          </a:p>
          <a:p>
            <a:pPr marL="900113" lvl="1" indent="-442913" eaLnBrk="1" hangingPunct="1">
              <a:buClr>
                <a:srgbClr val="003300"/>
              </a:buClr>
              <a:buFont typeface="Wingdings" pitchFamily="2" charset="2"/>
              <a:buChar char="Ø"/>
            </a:pPr>
            <a:r>
              <a:rPr lang="en-US" dirty="0" smtClean="0">
                <a:latin typeface="Tw Cen MT" pitchFamily="34" charset="0"/>
              </a:rPr>
              <a:t>Materials and supplies</a:t>
            </a:r>
            <a:r>
              <a:rPr lang="en-US" dirty="0" smtClean="0">
                <a:solidFill>
                  <a:srgbClr val="003300"/>
                </a:solidFill>
                <a:latin typeface="Tw Cen MT" pitchFamily="34" charset="0"/>
              </a:rPr>
              <a:t>;</a:t>
            </a:r>
          </a:p>
          <a:p>
            <a:pPr marL="900113" lvl="1" indent="-442913" eaLnBrk="1" hangingPunct="1">
              <a:buClr>
                <a:srgbClr val="0033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03300"/>
                </a:solidFill>
                <a:latin typeface="Tw Cen MT" pitchFamily="34" charset="0"/>
              </a:rPr>
              <a:t>Work in progress</a:t>
            </a:r>
            <a:r>
              <a:rPr lang="en-US" i="1" dirty="0" smtClean="0">
                <a:solidFill>
                  <a:srgbClr val="003300"/>
                </a:solidFill>
                <a:latin typeface="Tw Cen MT" pitchFamily="34" charset="0"/>
              </a:rPr>
              <a:t>;</a:t>
            </a:r>
          </a:p>
          <a:p>
            <a:pPr marL="900113" lvl="1" indent="-442913" eaLnBrk="1" hangingPunct="1">
              <a:buClr>
                <a:srgbClr val="003300"/>
              </a:buClr>
              <a:buFont typeface="Wingdings" pitchFamily="2" charset="2"/>
              <a:buChar char="Ø"/>
            </a:pPr>
            <a:r>
              <a:rPr lang="en-US" dirty="0" smtClean="0">
                <a:latin typeface="Tw Cen MT" pitchFamily="34" charset="0"/>
              </a:rPr>
              <a:t>Finished goods</a:t>
            </a:r>
            <a:r>
              <a:rPr lang="en-US" dirty="0" smtClean="0">
                <a:solidFill>
                  <a:srgbClr val="003300"/>
                </a:solidFill>
                <a:latin typeface="Tw Cen MT" pitchFamily="34" charset="0"/>
              </a:rPr>
              <a:t>;</a:t>
            </a:r>
          </a:p>
          <a:p>
            <a:pPr marL="900113" lvl="1" indent="-442913" eaLnBrk="1" hangingPunct="1">
              <a:buClr>
                <a:srgbClr val="003300"/>
              </a:buClr>
              <a:buFont typeface="Wingdings" pitchFamily="2" charset="2"/>
              <a:buChar char="Ø"/>
            </a:pPr>
            <a:r>
              <a:rPr lang="en-US" dirty="0" smtClean="0">
                <a:latin typeface="Tw Cen MT" pitchFamily="34" charset="0"/>
              </a:rPr>
              <a:t>Goods for resale</a:t>
            </a:r>
            <a:r>
              <a:rPr lang="en-US" dirty="0" smtClean="0">
                <a:solidFill>
                  <a:srgbClr val="003300"/>
                </a:solidFill>
                <a:latin typeface="Tw Cen MT" pitchFamily="34" charset="0"/>
              </a:rPr>
              <a:t>;</a:t>
            </a:r>
          </a:p>
          <a:p>
            <a:pPr marL="900113" lvl="1" indent="-442913" eaLnBrk="1" hangingPunct="1">
              <a:buClr>
                <a:srgbClr val="0033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03300"/>
                </a:solidFill>
                <a:latin typeface="Tw Cen MT" pitchFamily="34" charset="0"/>
              </a:rPr>
              <a:t>Goods in transit</a:t>
            </a:r>
            <a:endParaRPr lang="bg-BG" dirty="0" smtClean="0">
              <a:solidFill>
                <a:srgbClr val="0033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51354" y="736644"/>
            <a:ext cx="8054236" cy="90487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latin typeface="Tw Cen MT" pitchFamily="34" charset="0"/>
              </a:rPr>
              <a:t>TIME OF RECORDING AND EVALUATION</a:t>
            </a:r>
            <a:endParaRPr lang="en-US" sz="3600" b="1" dirty="0" smtClean="0">
              <a:solidFill>
                <a:srgbClr val="800000"/>
              </a:solidFill>
              <a:latin typeface="Tw Cen MT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851771" y="1608138"/>
            <a:ext cx="7823918" cy="4700587"/>
          </a:xfrm>
          <a:noFill/>
        </p:spPr>
        <p:txBody>
          <a:bodyPr>
            <a:normAutofit fontScale="92500"/>
          </a:bodyPr>
          <a:lstStyle/>
          <a:p>
            <a:pPr marL="442913" indent="-442913" eaLnBrk="1" hangingPunct="1">
              <a:buClr>
                <a:srgbClr val="000066"/>
              </a:buClr>
              <a:buFont typeface="Wingdings" pitchFamily="2" charset="2"/>
              <a:buChar char="v"/>
            </a:pPr>
            <a:r>
              <a:rPr lang="en-US" altLang="zh-TW" sz="2800" b="1" dirty="0" smtClean="0">
                <a:solidFill>
                  <a:srgbClr val="000066"/>
                </a:solidFill>
                <a:latin typeface="Tw Cen MT" pitchFamily="34" charset="0"/>
                <a:ea typeface="新細明體" pitchFamily="18" charset="-120"/>
              </a:rPr>
              <a:t>Time of recording</a:t>
            </a:r>
          </a:p>
          <a:p>
            <a:pPr marL="811213" lvl="1" indent="-354013" eaLnBrk="1" hangingPunct="1">
              <a:buClr>
                <a:srgbClr val="003300"/>
              </a:buClr>
              <a:buFont typeface="Wingdings" pitchFamily="2" charset="2"/>
              <a:buChar char="Ø"/>
            </a:pPr>
            <a:r>
              <a:rPr lang="en-US" dirty="0" smtClean="0">
                <a:latin typeface="Tw Cen MT" pitchFamily="34" charset="0"/>
              </a:rPr>
              <a:t>Must be consistent with the time of recording of other production</a:t>
            </a:r>
            <a:r>
              <a:rPr lang="en-US" altLang="zh-TW" dirty="0" smtClean="0">
                <a:solidFill>
                  <a:srgbClr val="003300"/>
                </a:solidFill>
                <a:latin typeface="Tw Cen MT" pitchFamily="34" charset="0"/>
                <a:ea typeface="新細明體" pitchFamily="18" charset="-120"/>
              </a:rPr>
              <a:t> </a:t>
            </a:r>
            <a:r>
              <a:rPr lang="en-US" dirty="0" smtClean="0">
                <a:latin typeface="Tw Cen MT" pitchFamily="34" charset="0"/>
              </a:rPr>
              <a:t>transactions such </a:t>
            </a:r>
            <a:r>
              <a:rPr lang="en-US" altLang="zh-TW" dirty="0" smtClean="0">
                <a:solidFill>
                  <a:srgbClr val="003300"/>
                </a:solidFill>
                <a:latin typeface="Tw Cen MT" pitchFamily="34" charset="0"/>
                <a:ea typeface="新細明體" pitchFamily="18" charset="-120"/>
              </a:rPr>
              <a:t>as intermediate inputs, outputs and GFCF</a:t>
            </a:r>
          </a:p>
          <a:p>
            <a:pPr marL="442913" indent="-442913" eaLnBrk="1" hangingPunct="1">
              <a:buClr>
                <a:srgbClr val="000066"/>
              </a:buClr>
              <a:buFont typeface="Wingdings" pitchFamily="2" charset="2"/>
              <a:buChar char="v"/>
            </a:pPr>
            <a:r>
              <a:rPr lang="en-US" altLang="zh-TW" sz="2800" b="1" dirty="0" smtClean="0">
                <a:solidFill>
                  <a:srgbClr val="000066"/>
                </a:solidFill>
                <a:latin typeface="Tw Cen MT" pitchFamily="34" charset="0"/>
                <a:ea typeface="新細明體" pitchFamily="18" charset="-120"/>
              </a:rPr>
              <a:t>Evaluation</a:t>
            </a:r>
          </a:p>
          <a:p>
            <a:pPr marL="811213" lvl="1" indent="-354013" eaLnBrk="1" hangingPunct="1">
              <a:buClr>
                <a:srgbClr val="003300"/>
              </a:buClr>
              <a:buFont typeface="Wingdings" pitchFamily="2" charset="2"/>
              <a:buChar char="Ø"/>
            </a:pPr>
            <a:r>
              <a:rPr lang="en-US" dirty="0" smtClean="0">
                <a:latin typeface="Tw Cen MT" pitchFamily="34" charset="0"/>
              </a:rPr>
              <a:t>Gains/losses due to changes in prices is excluded</a:t>
            </a:r>
            <a:r>
              <a:rPr lang="en-US" altLang="zh-TW" dirty="0" smtClean="0">
                <a:solidFill>
                  <a:srgbClr val="003300"/>
                </a:solidFill>
                <a:latin typeface="Tw Cen MT" pitchFamily="34" charset="0"/>
                <a:ea typeface="新細明體" pitchFamily="18" charset="-120"/>
              </a:rPr>
              <a:t>;</a:t>
            </a:r>
          </a:p>
          <a:p>
            <a:pPr marL="811213" lvl="1" indent="-354013" eaLnBrk="1" hangingPunct="1">
              <a:buClr>
                <a:srgbClr val="003300"/>
              </a:buClr>
              <a:buFont typeface="Wingdings" pitchFamily="2" charset="2"/>
              <a:buChar char="Ø"/>
            </a:pPr>
            <a:r>
              <a:rPr lang="en-US" dirty="0" smtClean="0">
                <a:latin typeface="Tw Cen MT" pitchFamily="34" charset="0"/>
              </a:rPr>
              <a:t>Acquisition to the inventory - recorded at the current price of the goods entered</a:t>
            </a:r>
            <a:r>
              <a:rPr lang="en-US" altLang="zh-TW" dirty="0" smtClean="0">
                <a:solidFill>
                  <a:srgbClr val="003300"/>
                </a:solidFill>
                <a:latin typeface="Tw Cen MT" pitchFamily="34" charset="0"/>
                <a:ea typeface="新細明體" pitchFamily="18" charset="-120"/>
              </a:rPr>
              <a:t>;</a:t>
            </a:r>
          </a:p>
          <a:p>
            <a:pPr marL="811213" lvl="1" indent="-354013" eaLnBrk="1" hangingPunct="1">
              <a:buClr>
                <a:srgbClr val="003300"/>
              </a:buClr>
              <a:buFont typeface="Wingdings" pitchFamily="2" charset="2"/>
              <a:buChar char="Ø"/>
            </a:pPr>
            <a:r>
              <a:rPr lang="en-US" dirty="0" smtClean="0">
                <a:latin typeface="Tw Cen MT" pitchFamily="34" charset="0"/>
              </a:rPr>
              <a:t>Disposal from inventory - are recorded at current prices of goods sell-out</a:t>
            </a:r>
            <a:r>
              <a:rPr lang="en-US" altLang="zh-TW" dirty="0" smtClean="0">
                <a:solidFill>
                  <a:srgbClr val="003300"/>
                </a:solidFill>
                <a:latin typeface="Tw Cen MT" pitchFamily="34" charset="0"/>
                <a:ea typeface="新細明體" pitchFamily="18" charset="-120"/>
              </a:rPr>
              <a:t>.</a:t>
            </a:r>
            <a:endParaRPr lang="bg-BG" dirty="0" smtClean="0">
              <a:solidFill>
                <a:srgbClr val="0033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80342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dirty="0">
                <a:latin typeface="Tw Cen MT" pitchFamily="34" charset="0"/>
              </a:rPr>
              <a:t>INVENTORY ASSESSMENT AND MEASUREMENT</a:t>
            </a:r>
            <a:endParaRPr lang="en-US" sz="36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275572" y="2309813"/>
            <a:ext cx="8655485" cy="4548187"/>
          </a:xfrm>
          <a:noFill/>
        </p:spPr>
        <p:txBody>
          <a:bodyPr/>
          <a:lstStyle/>
          <a:p>
            <a:pPr marL="442913" indent="-442913" eaLnBrk="1" hangingPunct="1">
              <a:lnSpc>
                <a:spcPct val="80000"/>
              </a:lnSpc>
              <a:buClr>
                <a:srgbClr val="000066"/>
              </a:buClr>
              <a:buFont typeface="Wingdings" pitchFamily="2" charset="2"/>
              <a:buChar char="v"/>
            </a:pPr>
            <a:r>
              <a:rPr lang="en-US" altLang="zh-TW" sz="2800" dirty="0" smtClean="0">
                <a:solidFill>
                  <a:srgbClr val="000066"/>
                </a:solidFill>
                <a:latin typeface="Tw Cen MT" pitchFamily="34" charset="0"/>
                <a:ea typeface="新細明體" pitchFamily="18" charset="-120"/>
              </a:rPr>
              <a:t>Historic costs – </a:t>
            </a:r>
            <a:r>
              <a:rPr lang="en-US" sz="2800" dirty="0" smtClean="0">
                <a:latin typeface="Tw Cen MT" pitchFamily="34" charset="0"/>
              </a:rPr>
              <a:t>basis of accounting firms</a:t>
            </a:r>
            <a:endParaRPr lang="en-US" altLang="zh-TW" sz="2800" dirty="0" smtClean="0">
              <a:solidFill>
                <a:srgbClr val="000066"/>
              </a:solidFill>
              <a:latin typeface="Tw Cen MT" pitchFamily="34" charset="0"/>
              <a:ea typeface="新細明體" pitchFamily="18" charset="-120"/>
            </a:endParaRPr>
          </a:p>
          <a:p>
            <a:pPr marL="900113" lvl="1" indent="-442913" eaLnBrk="1" hangingPunct="1">
              <a:lnSpc>
                <a:spcPct val="80000"/>
              </a:lnSpc>
              <a:buClr>
                <a:srgbClr val="003300"/>
              </a:buClr>
              <a:buFont typeface="Wingdings" pitchFamily="2" charset="2"/>
              <a:buChar char="Ø"/>
            </a:pPr>
            <a:r>
              <a:rPr lang="en-US" altLang="zh-TW" dirty="0" smtClean="0">
                <a:solidFill>
                  <a:srgbClr val="003300"/>
                </a:solidFill>
                <a:latin typeface="Tw Cen MT" pitchFamily="34" charset="0"/>
                <a:ea typeface="新細明體" pitchFamily="18" charset="-120"/>
              </a:rPr>
              <a:t>First-In-First-Out (FIFO)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Disposal - valued on the price of the oldest items</a:t>
            </a:r>
            <a:endParaRPr lang="en-US" altLang="zh-TW" sz="2000" dirty="0" smtClean="0">
              <a:latin typeface="Tw Cen MT" pitchFamily="34" charset="0"/>
              <a:ea typeface="新細明體" pitchFamily="18" charset="-120"/>
            </a:endParaRPr>
          </a:p>
          <a:p>
            <a:pPr lvl="2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zh-TW" sz="2000" dirty="0" smtClean="0">
                <a:latin typeface="Tw Cen MT" pitchFamily="34" charset="0"/>
                <a:ea typeface="新細明體" pitchFamily="18" charset="-120"/>
              </a:rPr>
              <a:t>Acquisition – value</a:t>
            </a:r>
            <a:r>
              <a:rPr lang="en-US" sz="2000" dirty="0" smtClean="0">
                <a:latin typeface="Tw Cen MT" pitchFamily="34" charset="0"/>
              </a:rPr>
              <a:t>d on the price of the latest items</a:t>
            </a:r>
            <a:endParaRPr lang="en-US" altLang="zh-TW" sz="2000" dirty="0" smtClean="0">
              <a:latin typeface="Tw Cen MT" pitchFamily="34" charset="0"/>
              <a:ea typeface="新細明體" pitchFamily="18" charset="-120"/>
            </a:endParaRPr>
          </a:p>
          <a:p>
            <a:pPr marL="900113" lvl="1" indent="-442913" eaLnBrk="1" hangingPunct="1">
              <a:lnSpc>
                <a:spcPct val="80000"/>
              </a:lnSpc>
              <a:buClr>
                <a:srgbClr val="003300"/>
              </a:buClr>
              <a:buFont typeface="Wingdings" pitchFamily="2" charset="2"/>
              <a:buChar char="Ø"/>
            </a:pPr>
            <a:r>
              <a:rPr lang="en-US" altLang="zh-TW" dirty="0" smtClean="0">
                <a:solidFill>
                  <a:srgbClr val="003300"/>
                </a:solidFill>
                <a:latin typeface="Tw Cen MT" pitchFamily="34" charset="0"/>
                <a:ea typeface="新細明體" pitchFamily="18" charset="-120"/>
              </a:rPr>
              <a:t>Last-In-First-Out (LIFO)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Tw Cen MT" pitchFamily="34" charset="0"/>
              </a:rPr>
              <a:t>Disposal - valued on the price of the latest items</a:t>
            </a:r>
            <a:endParaRPr lang="en-US" altLang="zh-TW" sz="2000" dirty="0" smtClean="0">
              <a:latin typeface="Tw Cen MT" pitchFamily="34" charset="0"/>
              <a:ea typeface="新細明體" pitchFamily="18" charset="-120"/>
            </a:endParaRPr>
          </a:p>
          <a:p>
            <a:pPr lvl="2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zh-TW" sz="2000" dirty="0" smtClean="0">
                <a:latin typeface="Tw Cen MT" pitchFamily="34" charset="0"/>
                <a:ea typeface="新細明體" pitchFamily="18" charset="-120"/>
              </a:rPr>
              <a:t>Acquisition – valu</a:t>
            </a:r>
            <a:r>
              <a:rPr lang="en-US" sz="2000" dirty="0" smtClean="0">
                <a:latin typeface="Tw Cen MT" pitchFamily="34" charset="0"/>
              </a:rPr>
              <a:t>ed on the price of the oldest items</a:t>
            </a:r>
            <a:endParaRPr lang="en-US" altLang="zh-TW" sz="2000" dirty="0" smtClean="0">
              <a:latin typeface="Tw Cen MT" pitchFamily="34" charset="0"/>
              <a:ea typeface="新細明體" pitchFamily="18" charset="-120"/>
            </a:endParaRPr>
          </a:p>
          <a:p>
            <a:pPr marL="442913" indent="-442913" eaLnBrk="1" hangingPunct="1">
              <a:lnSpc>
                <a:spcPct val="80000"/>
              </a:lnSpc>
              <a:buClr>
                <a:srgbClr val="000066"/>
              </a:buClr>
              <a:buFont typeface="Wingdings" pitchFamily="2" charset="2"/>
              <a:buChar char="v"/>
            </a:pPr>
            <a:r>
              <a:rPr lang="en-GB" sz="2800" dirty="0" smtClean="0">
                <a:solidFill>
                  <a:srgbClr val="000066"/>
                </a:solidFill>
                <a:latin typeface="Tw Cen MT" pitchFamily="34" charset="0"/>
              </a:rPr>
              <a:t>Weighted average prices</a:t>
            </a:r>
          </a:p>
          <a:p>
            <a:pPr marL="900113" lvl="1" indent="-442913" eaLnBrk="1" hangingPunct="1">
              <a:lnSpc>
                <a:spcPct val="80000"/>
              </a:lnSpc>
              <a:buClr>
                <a:srgbClr val="003300"/>
              </a:buClr>
              <a:buFont typeface="Wingdings" pitchFamily="2" charset="2"/>
              <a:buChar char="Ø"/>
            </a:pPr>
            <a:r>
              <a:rPr lang="en-US" sz="2000" dirty="0" smtClean="0">
                <a:latin typeface="Tw Cen MT" pitchFamily="34" charset="0"/>
              </a:rPr>
              <a:t>Required information for the value and volume of inventory</a:t>
            </a:r>
            <a:endParaRPr lang="en-GB" sz="2000" dirty="0" smtClean="0">
              <a:solidFill>
                <a:srgbClr val="003300"/>
              </a:solidFill>
              <a:latin typeface="Tw Cen MT" pitchFamily="34" charset="0"/>
            </a:endParaRPr>
          </a:p>
          <a:p>
            <a:pPr marL="900113" lvl="1" indent="-442913" eaLnBrk="1" hangingPunct="1">
              <a:lnSpc>
                <a:spcPct val="80000"/>
              </a:lnSpc>
              <a:buClr>
                <a:srgbClr val="003300"/>
              </a:buClr>
              <a:buFont typeface="Wingdings" pitchFamily="2" charset="2"/>
              <a:buChar char="Ø"/>
            </a:pPr>
            <a:r>
              <a:rPr lang="en-US" sz="2000" dirty="0" smtClean="0">
                <a:latin typeface="Tw Cen MT" pitchFamily="34" charset="0"/>
              </a:rPr>
              <a:t>Average Prices are calculated on the basis of unit value</a:t>
            </a:r>
            <a:endParaRPr lang="en-GB" sz="2000" dirty="0" smtClean="0">
              <a:solidFill>
                <a:srgbClr val="003300"/>
              </a:solidFill>
              <a:latin typeface="Tw Cen MT" pitchFamily="34" charset="0"/>
            </a:endParaRPr>
          </a:p>
          <a:p>
            <a:pPr marL="900113" lvl="1" indent="-442913" eaLnBrk="1" hangingPunct="1">
              <a:lnSpc>
                <a:spcPct val="80000"/>
              </a:lnSpc>
              <a:buClr>
                <a:srgbClr val="003300"/>
              </a:buClr>
              <a:buFont typeface="Wingdings" pitchFamily="2" charset="2"/>
              <a:buChar char="Ø"/>
            </a:pPr>
            <a:r>
              <a:rPr lang="en-US" sz="2000" dirty="0" smtClean="0">
                <a:latin typeface="Tw Cen MT" pitchFamily="34" charset="0"/>
              </a:rPr>
              <a:t>This price is used to obtain the book value of assets at the end of period</a:t>
            </a:r>
            <a:endParaRPr lang="bg-BG" sz="2000" dirty="0" smtClean="0">
              <a:solidFill>
                <a:srgbClr val="003300"/>
              </a:solidFill>
              <a:ea typeface="新細明體" pitchFamily="18" charset="-120"/>
            </a:endParaRPr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20CB38-62F3-472D-9BED-74A60F6CE5EA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92651" y="883281"/>
            <a:ext cx="7793037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INVENTORY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ASSESSMENT </a:t>
            </a:r>
            <a:r>
              <a:rPr lang="en-US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(EXAMPLE)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xfrm>
            <a:off x="348968" y="1514866"/>
            <a:ext cx="8243887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sz="1800" b="1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pitchFamily="34" charset="0"/>
              </a:rPr>
              <a:t>BASIC DATA</a:t>
            </a:r>
            <a:r>
              <a:rPr lang="en-GB" sz="1800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1800" dirty="0" smtClean="0">
                <a:solidFill>
                  <a:srgbClr val="000066"/>
                </a:solidFill>
                <a:latin typeface="Tw Cen MT" pitchFamily="34" charset="0"/>
              </a:rPr>
              <a:t>(A)    Book value :  end of  September        = 1000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1800" dirty="0" smtClean="0">
                <a:solidFill>
                  <a:srgbClr val="000066"/>
                </a:solidFill>
                <a:latin typeface="Tw Cen MT" pitchFamily="34" charset="0"/>
              </a:rPr>
              <a:t>                             end of  December      = 1600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1800" dirty="0" smtClean="0">
                <a:solidFill>
                  <a:srgbClr val="000066"/>
                </a:solidFill>
                <a:latin typeface="Tw Cen MT" pitchFamily="34" charset="0"/>
              </a:rPr>
              <a:t>(B)    Inventories price index (basic year= 100)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1800" dirty="0" smtClean="0">
                <a:solidFill>
                  <a:srgbClr val="000066"/>
                </a:solidFill>
                <a:latin typeface="Tw Cen MT" pitchFamily="34" charset="0"/>
              </a:rPr>
              <a:t>                                      September	 = 126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1800" dirty="0" smtClean="0">
                <a:solidFill>
                  <a:srgbClr val="000066"/>
                </a:solidFill>
                <a:latin typeface="Tw Cen MT" pitchFamily="34" charset="0"/>
              </a:rPr>
              <a:t>                                      October          = 130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1800" dirty="0" smtClean="0">
                <a:solidFill>
                  <a:srgbClr val="000066"/>
                </a:solidFill>
                <a:latin typeface="Tw Cen MT" pitchFamily="34" charset="0"/>
              </a:rPr>
              <a:t>			   November       = 131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1800" dirty="0" smtClean="0">
                <a:solidFill>
                  <a:srgbClr val="000066"/>
                </a:solidFill>
                <a:latin typeface="Tw Cen MT" pitchFamily="34" charset="0"/>
              </a:rPr>
              <a:t>                                      </a:t>
            </a:r>
            <a:r>
              <a:rPr lang="en-GB" sz="1800" dirty="0" err="1" smtClean="0">
                <a:solidFill>
                  <a:srgbClr val="000066"/>
                </a:solidFill>
                <a:latin typeface="Tw Cen MT" pitchFamily="34" charset="0"/>
              </a:rPr>
              <a:t>Desember</a:t>
            </a:r>
            <a:r>
              <a:rPr lang="en-GB" sz="1800" dirty="0" smtClean="0">
                <a:solidFill>
                  <a:srgbClr val="000066"/>
                </a:solidFill>
                <a:latin typeface="Tw Cen MT" pitchFamily="34" charset="0"/>
              </a:rPr>
              <a:t>       = 135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1800" b="1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pitchFamily="34" charset="0"/>
              </a:rPr>
              <a:t>COUNTING</a:t>
            </a:r>
            <a:endParaRPr lang="en-GB" sz="18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w Cen MT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1800" dirty="0" smtClean="0">
                <a:solidFill>
                  <a:srgbClr val="000066"/>
                </a:solidFill>
                <a:latin typeface="Tw Cen MT" pitchFamily="34" charset="0"/>
              </a:rPr>
              <a:t>(C) Inventory level at constant prices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1800" dirty="0" smtClean="0">
                <a:solidFill>
                  <a:srgbClr val="000066"/>
                </a:solidFill>
                <a:latin typeface="Tw Cen MT" pitchFamily="34" charset="0"/>
              </a:rPr>
              <a:t>                                  end of  September  =   794  = (1000 x100/126)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1800" dirty="0" smtClean="0">
                <a:solidFill>
                  <a:srgbClr val="000066"/>
                </a:solidFill>
                <a:latin typeface="Tw Cen MT" pitchFamily="34" charset="0"/>
              </a:rPr>
              <a:t>                                  end of  </a:t>
            </a:r>
            <a:r>
              <a:rPr lang="en-GB" sz="1800" dirty="0" err="1" smtClean="0">
                <a:solidFill>
                  <a:srgbClr val="000066"/>
                </a:solidFill>
                <a:latin typeface="Tw Cen MT" pitchFamily="34" charset="0"/>
              </a:rPr>
              <a:t>Desember</a:t>
            </a:r>
            <a:r>
              <a:rPr lang="en-GB" sz="1800" dirty="0" smtClean="0">
                <a:solidFill>
                  <a:srgbClr val="000066"/>
                </a:solidFill>
                <a:latin typeface="Tw Cen MT" pitchFamily="34" charset="0"/>
              </a:rPr>
              <a:t>   = 1185 = (1600 x 100/135)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1800" dirty="0" smtClean="0">
                <a:solidFill>
                  <a:srgbClr val="000066"/>
                </a:solidFill>
                <a:latin typeface="Tw Cen MT" pitchFamily="34" charset="0"/>
              </a:rPr>
              <a:t>(D) Changes of inventory at constant prices  = 391 = (1185-794)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1800" dirty="0" smtClean="0">
                <a:solidFill>
                  <a:srgbClr val="000066"/>
                </a:solidFill>
                <a:latin typeface="Tw Cen MT" pitchFamily="34" charset="0"/>
              </a:rPr>
              <a:t>(E) Changes of inventory at current prices =  </a:t>
            </a:r>
            <a:r>
              <a:rPr lang="nb-NO" sz="1800" dirty="0" smtClean="0">
                <a:solidFill>
                  <a:srgbClr val="000066"/>
                </a:solidFill>
                <a:latin typeface="Tw Cen MT" pitchFamily="34" charset="0"/>
              </a:rPr>
              <a:t>516 =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nb-NO" sz="1800" dirty="0" smtClean="0">
                <a:solidFill>
                  <a:srgbClr val="000066"/>
                </a:solidFill>
                <a:latin typeface="Tw Cen MT" pitchFamily="34" charset="0"/>
              </a:rPr>
              <a:t>						   (391 x ((130+131+135)/3)/100)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nb-NO" sz="1800" dirty="0" smtClean="0">
                <a:solidFill>
                  <a:srgbClr val="000066"/>
                </a:solidFill>
                <a:latin typeface="Tw Cen MT" pitchFamily="34" charset="0"/>
              </a:rPr>
              <a:t>(F) Holding gain                                   =     84 = (1600-1000)-516</a:t>
            </a:r>
            <a:endParaRPr lang="bg-BG" sz="1800" dirty="0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87425" y="925991"/>
            <a:ext cx="711835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>
                <a:solidFill>
                  <a:srgbClr val="800000"/>
                </a:solidFill>
                <a:latin typeface="Tw Cen MT" pitchFamily="34" charset="0"/>
              </a:rPr>
              <a:t>ESTIMATED CHANGES IN INVENTORY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71513" y="1936750"/>
            <a:ext cx="8269287" cy="4151313"/>
          </a:xfrm>
        </p:spPr>
        <p:txBody>
          <a:bodyPr>
            <a:normAutofit lnSpcReduction="10000"/>
          </a:bodyPr>
          <a:lstStyle/>
          <a:p>
            <a:pPr marL="354013" indent="-354013" eaLnBrk="1" hangingPunct="1">
              <a:buFont typeface="Wingdings" pitchFamily="2" charset="2"/>
              <a:buNone/>
            </a:pPr>
            <a:r>
              <a:rPr lang="en-US" sz="3600" dirty="0" smtClean="0">
                <a:solidFill>
                  <a:srgbClr val="000066"/>
                </a:solidFill>
                <a:latin typeface="Tw Cen MT" pitchFamily="34" charset="0"/>
              </a:rPr>
              <a:t>= acquisition value–disposal value– recurrent losses, or</a:t>
            </a:r>
          </a:p>
          <a:p>
            <a:pPr marL="354013" indent="-354013" eaLnBrk="1" hangingPunct="1">
              <a:buFont typeface="Wingdings" pitchFamily="2" charset="2"/>
              <a:buNone/>
            </a:pPr>
            <a:r>
              <a:rPr lang="en-US" sz="3600" dirty="0" smtClean="0">
                <a:solidFill>
                  <a:srgbClr val="000066"/>
                </a:solidFill>
                <a:latin typeface="Tw Cen MT" pitchFamily="34" charset="0"/>
              </a:rPr>
              <a:t>= (volume of inventory at closing – volume inventory at the opening) * average price during the period, or</a:t>
            </a:r>
          </a:p>
          <a:p>
            <a:pPr marL="354013" indent="-354013" eaLnBrk="1" hangingPunct="1">
              <a:buFont typeface="Wingdings" pitchFamily="2" charset="2"/>
              <a:buNone/>
            </a:pPr>
            <a:r>
              <a:rPr lang="en-US" sz="3600" dirty="0" smtClean="0">
                <a:solidFill>
                  <a:srgbClr val="000066"/>
                </a:solidFill>
                <a:latin typeface="Tw Cen MT" pitchFamily="34" charset="0"/>
              </a:rPr>
              <a:t>= value at the end of inventory– value at the beginning of inventory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048248" y="733133"/>
            <a:ext cx="7086600" cy="123948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/>
              <a:t>Method of Calculating </a:t>
            </a:r>
            <a:br>
              <a:rPr lang="en-US" sz="4000" dirty="0" smtClean="0"/>
            </a:br>
            <a:r>
              <a:rPr lang="en-US" sz="4000" dirty="0" smtClean="0"/>
              <a:t>Changes in Inventories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1302"/>
            <a:ext cx="8229600" cy="4100513"/>
          </a:xfrm>
        </p:spPr>
        <p:txBody>
          <a:bodyPr>
            <a:normAutofit fontScale="85000" lnSpcReduction="20000"/>
          </a:bodyPr>
          <a:lstStyle/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Source of data </a:t>
            </a:r>
            <a:r>
              <a:rPr lang="en-US" dirty="0" smtClean="0">
                <a:solidFill>
                  <a:schemeClr val="tx1"/>
                </a:solidFill>
                <a:latin typeface="Tw Cen MT" pitchFamily="34" charset="0"/>
              </a:rPr>
              <a:t>:</a:t>
            </a:r>
          </a:p>
          <a:p>
            <a:pPr marL="974725" lvl="1" indent="-319088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Livestock from Director General of Farms, Ministry of Agriculture</a:t>
            </a:r>
          </a:p>
          <a:p>
            <a:pPr marL="974725" lvl="1" indent="-319088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Plantation Commodities from economic indicators.</a:t>
            </a:r>
          </a:p>
          <a:p>
            <a:pPr marL="974725" lvl="1" indent="-319088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Mining commodities from statistics of mining</a:t>
            </a:r>
          </a:p>
          <a:p>
            <a:pPr marL="974725" lvl="1" indent="-319088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Manufacture from the statistics of manufacturing industry</a:t>
            </a:r>
          </a:p>
          <a:p>
            <a:pPr marL="974725" lvl="1" indent="-319088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Timber from statistics forestry</a:t>
            </a:r>
          </a:p>
          <a:p>
            <a:pPr marL="974725" lvl="1" indent="-319088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Financial reports of corporations listed in Indonesia’s stock exchange </a:t>
            </a:r>
          </a:p>
          <a:p>
            <a:pPr marL="974725" lvl="1" indent="-319088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Price / price index (PPI, WPI)</a:t>
            </a:r>
          </a:p>
          <a:p>
            <a:pPr marL="974725" indent="-319088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latin typeface="Tw Cen MT" pitchFamily="34" charset="0"/>
            </a:endParaRPr>
          </a:p>
          <a:p>
            <a:pPr marL="609600" indent="-60960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>
              <a:solidFill>
                <a:schemeClr val="tx1"/>
              </a:solidFill>
              <a:latin typeface="Tw Cen MT" pitchFamily="34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>
              <a:solidFill>
                <a:schemeClr val="tx1"/>
              </a:solidFill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hlinkClick r:id="rId2" action="ppaction://hlinkpres?slideindex=1&amp;slidetitle="/>
          </p:cNvPr>
          <p:cNvSpPr/>
          <p:nvPr/>
        </p:nvSpPr>
        <p:spPr bwMode="auto">
          <a:xfrm>
            <a:off x="2789117" y="1207919"/>
            <a:ext cx="1828800" cy="1920240"/>
          </a:xfrm>
          <a:prstGeom prst="rect">
            <a:avLst/>
          </a:prstGeom>
          <a:solidFill>
            <a:schemeClr val="accent3">
              <a:lumMod val="2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growth Value based on field survey and inventory </a:t>
            </a:r>
            <a:r>
              <a:rPr lang="en-US" dirty="0" smtClean="0"/>
              <a:t>from financial </a:t>
            </a:r>
            <a:r>
              <a:rPr lang="en-US" dirty="0"/>
              <a:t>reports</a:t>
            </a:r>
            <a:endParaRPr lang="en-US" b="1" dirty="0">
              <a:solidFill>
                <a:schemeClr val="accent3"/>
              </a:solidFill>
              <a:latin typeface="Tw Cen MT" pitchFamily="34" charset="0"/>
            </a:endParaRPr>
          </a:p>
        </p:txBody>
      </p:sp>
      <p:sp>
        <p:nvSpPr>
          <p:cNvPr id="64" name="Rectangle 63">
            <a:hlinkClick r:id="rId2" action="ppaction://hlinkpres?slideindex=1&amp;slidetitle="/>
          </p:cNvPr>
          <p:cNvSpPr/>
          <p:nvPr/>
        </p:nvSpPr>
        <p:spPr bwMode="auto">
          <a:xfrm>
            <a:off x="5249333" y="1207917"/>
            <a:ext cx="1253065" cy="1920240"/>
          </a:xfrm>
          <a:prstGeom prst="rect">
            <a:avLst/>
          </a:prstGeom>
          <a:solidFill>
            <a:schemeClr val="accent3">
              <a:lumMod val="2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3"/>
                </a:solidFill>
                <a:latin typeface="Tw Cen MT" pitchFamily="34" charset="0"/>
              </a:rPr>
              <a:t>Inventories </a:t>
            </a:r>
            <a:r>
              <a:rPr lang="en-US" sz="1600" dirty="0"/>
              <a:t>current prices</a:t>
            </a:r>
            <a:endParaRPr lang="en-US" sz="1600" b="1" dirty="0">
              <a:solidFill>
                <a:schemeClr val="accent3"/>
              </a:solidFill>
              <a:latin typeface="Tw Cen MT" pitchFamily="34" charset="0"/>
            </a:endParaRPr>
          </a:p>
        </p:txBody>
      </p:sp>
      <p:sp>
        <p:nvSpPr>
          <p:cNvPr id="28" name="Rectangle 27">
            <a:hlinkClick r:id="rId2" action="ppaction://hlinkpres?slideindex=1&amp;slidetitle="/>
          </p:cNvPr>
          <p:cNvSpPr/>
          <p:nvPr/>
        </p:nvSpPr>
        <p:spPr bwMode="auto">
          <a:xfrm>
            <a:off x="401555" y="1213563"/>
            <a:ext cx="1645920" cy="1920240"/>
          </a:xfrm>
          <a:prstGeom prst="rect">
            <a:avLst/>
          </a:prstGeom>
          <a:solidFill>
            <a:schemeClr val="accent3">
              <a:lumMod val="2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Inventory </a:t>
            </a:r>
            <a:r>
              <a:rPr lang="en-US" dirty="0" smtClean="0"/>
              <a:t>by sector (</a:t>
            </a:r>
            <a:r>
              <a:rPr lang="en-US" dirty="0"/>
              <a:t>as </a:t>
            </a:r>
            <a:r>
              <a:rPr lang="en-US" dirty="0" smtClean="0"/>
              <a:t>benchmark</a:t>
            </a:r>
            <a:r>
              <a:rPr lang="en-US" b="1" dirty="0" smtClean="0">
                <a:solidFill>
                  <a:schemeClr val="accent3"/>
                </a:solidFill>
                <a:latin typeface="Tw Cen MT" pitchFamily="34" charset="0"/>
              </a:rPr>
              <a:t>)</a:t>
            </a:r>
            <a:endParaRPr lang="en-US" b="1" dirty="0">
              <a:solidFill>
                <a:schemeClr val="accent3"/>
              </a:solidFill>
              <a:latin typeface="Tw Cen MT" pitchFamily="34" charset="0"/>
            </a:endParaRPr>
          </a:p>
        </p:txBody>
      </p:sp>
      <p:cxnSp>
        <p:nvCxnSpPr>
          <p:cNvPr id="36" name="Straight Arrow Connector 35"/>
          <p:cNvCxnSpPr>
            <a:stCxn id="0" idx="3"/>
            <a:endCxn id="0" idx="1"/>
          </p:cNvCxnSpPr>
          <p:nvPr/>
        </p:nvCxnSpPr>
        <p:spPr>
          <a:xfrm flipV="1">
            <a:off x="2047875" y="2168525"/>
            <a:ext cx="741363" cy="4763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618038" y="2168525"/>
            <a:ext cx="574851" cy="10231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hlinkClick r:id="rId2" action="ppaction://hlinkpres?slideindex=1&amp;slidetitle="/>
          </p:cNvPr>
          <p:cNvSpPr/>
          <p:nvPr/>
        </p:nvSpPr>
        <p:spPr bwMode="auto">
          <a:xfrm>
            <a:off x="7089422" y="1202273"/>
            <a:ext cx="1270015" cy="1920240"/>
          </a:xfrm>
          <a:prstGeom prst="rect">
            <a:avLst/>
          </a:prstGeom>
          <a:solidFill>
            <a:schemeClr val="accent3">
              <a:lumMod val="2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A</a:t>
            </a:r>
            <a:r>
              <a:rPr lang="en-US" sz="1600" dirty="0" smtClean="0"/>
              <a:t>ppropriate </a:t>
            </a:r>
            <a:r>
              <a:rPr lang="en-US" sz="1600" dirty="0"/>
              <a:t>price </a:t>
            </a:r>
            <a:r>
              <a:rPr lang="en-US" sz="1600" dirty="0" smtClean="0"/>
              <a:t>index</a:t>
            </a:r>
            <a:endParaRPr lang="en-US" sz="1600" b="1" dirty="0">
              <a:solidFill>
                <a:schemeClr val="accent3"/>
              </a:solidFill>
              <a:latin typeface="Tw Cen MT" pitchFamily="34" charset="0"/>
            </a:endParaRPr>
          </a:p>
        </p:txBody>
      </p:sp>
      <p:sp>
        <p:nvSpPr>
          <p:cNvPr id="30" name="Rectangle 29">
            <a:hlinkClick r:id="rId2" action="ppaction://hlinkpres?slideindex=1&amp;slidetitle="/>
          </p:cNvPr>
          <p:cNvSpPr/>
          <p:nvPr/>
        </p:nvSpPr>
        <p:spPr bwMode="auto">
          <a:xfrm>
            <a:off x="7112000" y="4052724"/>
            <a:ext cx="1253078" cy="1920240"/>
          </a:xfrm>
          <a:prstGeom prst="rect">
            <a:avLst/>
          </a:prstGeom>
          <a:solidFill>
            <a:schemeClr val="accent3">
              <a:lumMod val="2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3"/>
                </a:solidFill>
                <a:latin typeface="Tw Cen MT" pitchFamily="34" charset="0"/>
              </a:rPr>
              <a:t>Inventories </a:t>
            </a:r>
            <a:r>
              <a:rPr lang="en-US" sz="1600" dirty="0" smtClean="0"/>
              <a:t>constant prices</a:t>
            </a:r>
            <a:endParaRPr lang="en-US" sz="1600" b="1" dirty="0">
              <a:solidFill>
                <a:schemeClr val="accent3"/>
              </a:solidFill>
              <a:latin typeface="Tw Cen MT" pitchFamily="34" charset="0"/>
            </a:endParaRPr>
          </a:p>
        </p:txBody>
      </p:sp>
      <p:sp>
        <p:nvSpPr>
          <p:cNvPr id="42" name="Rectangle 41">
            <a:hlinkClick r:id="rId2" action="ppaction://hlinkpres?slideindex=1&amp;slidetitle="/>
          </p:cNvPr>
          <p:cNvSpPr/>
          <p:nvPr/>
        </p:nvSpPr>
        <p:spPr bwMode="auto">
          <a:xfrm>
            <a:off x="2494844" y="4052718"/>
            <a:ext cx="1411112" cy="1920240"/>
          </a:xfrm>
          <a:prstGeom prst="rect">
            <a:avLst/>
          </a:prstGeom>
          <a:solidFill>
            <a:schemeClr val="accent3">
              <a:lumMod val="2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Appropriate price index</a:t>
            </a:r>
            <a:endParaRPr lang="en-US" b="1" dirty="0">
              <a:solidFill>
                <a:schemeClr val="accent3"/>
              </a:solidFill>
              <a:latin typeface="Tw Cen MT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4673600" y="4052712"/>
            <a:ext cx="1438202" cy="1920240"/>
          </a:xfrm>
          <a:prstGeom prst="rect">
            <a:avLst/>
          </a:prstGeom>
          <a:gradFill flip="none" rotWithShape="1">
            <a:gsLst>
              <a:gs pos="50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Changes in Inventories constant </a:t>
            </a:r>
            <a:r>
              <a:rPr lang="en-US" dirty="0" smtClean="0">
                <a:solidFill>
                  <a:schemeClr val="tx1"/>
                </a:solidFill>
              </a:rPr>
              <a:t>prices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428977" y="4092222"/>
            <a:ext cx="1409981" cy="1920240"/>
          </a:xfrm>
          <a:prstGeom prst="rect">
            <a:avLst/>
          </a:prstGeom>
          <a:gradFill flip="none" rotWithShape="1">
            <a:gsLst>
              <a:gs pos="50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Changes in Inventories current</a:t>
            </a:r>
            <a:r>
              <a:rPr lang="en-US" dirty="0"/>
              <a:t> </a:t>
            </a:r>
            <a:r>
              <a:rPr lang="en-US" dirty="0" smtClean="0">
                <a:solidFill>
                  <a:schemeClr val="tx1"/>
                </a:solidFill>
              </a:rPr>
              <a:t>prices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6502400" y="2144889"/>
            <a:ext cx="496711" cy="2363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0" idx="2"/>
            <a:endCxn id="0" idx="0"/>
          </p:cNvCxnSpPr>
          <p:nvPr/>
        </p:nvCxnSpPr>
        <p:spPr>
          <a:xfrm rot="16200000" flipH="1">
            <a:off x="7310437" y="3584576"/>
            <a:ext cx="930275" cy="635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10800000" flipV="1">
            <a:off x="6111875" y="5000977"/>
            <a:ext cx="932392" cy="12347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43" idx="1"/>
          </p:cNvCxnSpPr>
          <p:nvPr/>
        </p:nvCxnSpPr>
        <p:spPr>
          <a:xfrm rot="10800000">
            <a:off x="3893962" y="5002036"/>
            <a:ext cx="779639" cy="10797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10800000">
            <a:off x="1906414" y="5018088"/>
            <a:ext cx="486830" cy="1675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525093" y="679537"/>
            <a:ext cx="8153400" cy="990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Inventories .... </a:t>
            </a:r>
            <a:r>
              <a:rPr lang="en-US" sz="2400" dirty="0" smtClean="0"/>
              <a:t>Continued</a:t>
            </a:r>
            <a:endParaRPr lang="en-US" sz="2400" i="1" dirty="0" smtClean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fontScale="77500" lnSpcReduction="20000"/>
          </a:bodyPr>
          <a:lstStyle/>
          <a:p>
            <a:pPr marL="319088" indent="-319088" eaLnBrk="1" hangingPunct="1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dirty="0" smtClean="0"/>
              <a:t>Estimation methods </a:t>
            </a:r>
          </a:p>
          <a:p>
            <a:pPr marL="319088" indent="-319088" eaLnBrk="1" hangingPunct="1">
              <a:lnSpc>
                <a:spcPct val="150000"/>
              </a:lnSpc>
              <a:buNone/>
              <a:defRPr/>
            </a:pPr>
            <a:r>
              <a:rPr lang="en-US" dirty="0" smtClean="0"/>
              <a:t>	For available commodities data, calculate the position of inventory at constant price by multiplying the base year volumes and prices of each commodity</a:t>
            </a:r>
            <a:endParaRPr lang="en-US" dirty="0" smtClean="0">
              <a:solidFill>
                <a:schemeClr val="tx1"/>
              </a:solidFill>
            </a:endParaRPr>
          </a:p>
          <a:p>
            <a:pPr marL="635000" indent="-319088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dirty="0" smtClean="0"/>
              <a:t>Calculating changes in inventory by subtracting the position of inventory year t with year t-1</a:t>
            </a:r>
          </a:p>
          <a:p>
            <a:pPr marL="635000" indent="-319088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dirty="0" smtClean="0"/>
              <a:t>Calculate the change in inventories at current price by multiplying </a:t>
            </a:r>
            <a:r>
              <a:rPr lang="en-US" dirty="0" err="1" smtClean="0"/>
              <a:t>civ</a:t>
            </a:r>
            <a:r>
              <a:rPr lang="en-US" dirty="0" smtClean="0"/>
              <a:t> at constant price with an appropriate price index</a:t>
            </a:r>
          </a:p>
          <a:p>
            <a:pPr marL="635000" indent="-319088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ind_3790_slide">
  <a:themeElements>
    <a:clrScheme name="Default Design 2">
      <a:dk1>
        <a:srgbClr val="000000"/>
      </a:dk1>
      <a:lt1>
        <a:srgbClr val="C4DE97"/>
      </a:lt1>
      <a:dk2>
        <a:srgbClr val="000000"/>
      </a:dk2>
      <a:lt2>
        <a:srgbClr val="B2B2B2"/>
      </a:lt2>
      <a:accent1>
        <a:srgbClr val="7A8928"/>
      </a:accent1>
      <a:accent2>
        <a:srgbClr val="28798B"/>
      </a:accent2>
      <a:accent3>
        <a:srgbClr val="DEECC9"/>
      </a:accent3>
      <a:accent4>
        <a:srgbClr val="000000"/>
      </a:accent4>
      <a:accent5>
        <a:srgbClr val="BEC4AC"/>
      </a:accent5>
      <a:accent6>
        <a:srgbClr val="236D7D"/>
      </a:accent6>
      <a:hlink>
        <a:srgbClr val="4C7326"/>
      </a:hlink>
      <a:folHlink>
        <a:srgbClr val="2C5986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C4DE97"/>
        </a:lt1>
        <a:dk2>
          <a:srgbClr val="000000"/>
        </a:dk2>
        <a:lt2>
          <a:srgbClr val="B2B2B2"/>
        </a:lt2>
        <a:accent1>
          <a:srgbClr val="2C8736"/>
        </a:accent1>
        <a:accent2>
          <a:srgbClr val="6A8B28"/>
        </a:accent2>
        <a:accent3>
          <a:srgbClr val="DEECC9"/>
        </a:accent3>
        <a:accent4>
          <a:srgbClr val="000000"/>
        </a:accent4>
        <a:accent5>
          <a:srgbClr val="ACC3AE"/>
        </a:accent5>
        <a:accent6>
          <a:srgbClr val="5F7D23"/>
        </a:accent6>
        <a:hlink>
          <a:srgbClr val="206029"/>
        </a:hlink>
        <a:folHlink>
          <a:srgbClr val="43631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C4DE97"/>
        </a:lt1>
        <a:dk2>
          <a:srgbClr val="000000"/>
        </a:dk2>
        <a:lt2>
          <a:srgbClr val="B2B2B2"/>
        </a:lt2>
        <a:accent1>
          <a:srgbClr val="7A8928"/>
        </a:accent1>
        <a:accent2>
          <a:srgbClr val="28798B"/>
        </a:accent2>
        <a:accent3>
          <a:srgbClr val="DEECC9"/>
        </a:accent3>
        <a:accent4>
          <a:srgbClr val="000000"/>
        </a:accent4>
        <a:accent5>
          <a:srgbClr val="BEC4AC"/>
        </a:accent5>
        <a:accent6>
          <a:srgbClr val="236D7D"/>
        </a:accent6>
        <a:hlink>
          <a:srgbClr val="4C7326"/>
        </a:hlink>
        <a:folHlink>
          <a:srgbClr val="2C59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C4DE97"/>
        </a:lt1>
        <a:dk2>
          <a:srgbClr val="000000"/>
        </a:dk2>
        <a:lt2>
          <a:srgbClr val="B2B2B2"/>
        </a:lt2>
        <a:accent1>
          <a:srgbClr val="B96946"/>
        </a:accent1>
        <a:accent2>
          <a:srgbClr val="5E892B"/>
        </a:accent2>
        <a:accent3>
          <a:srgbClr val="DEECC9"/>
        </a:accent3>
        <a:accent4>
          <a:srgbClr val="000000"/>
        </a:accent4>
        <a:accent5>
          <a:srgbClr val="D9B9B0"/>
        </a:accent5>
        <a:accent6>
          <a:srgbClr val="547C26"/>
        </a:accent6>
        <a:hlink>
          <a:srgbClr val="804D80"/>
        </a:hlink>
        <a:folHlink>
          <a:srgbClr val="424F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C4DE97"/>
        </a:lt1>
        <a:dk2>
          <a:srgbClr val="000000"/>
        </a:dk2>
        <a:lt2>
          <a:srgbClr val="B2B2B2"/>
        </a:lt2>
        <a:accent1>
          <a:srgbClr val="6B6BAE"/>
        </a:accent1>
        <a:accent2>
          <a:srgbClr val="C0596C"/>
        </a:accent2>
        <a:accent3>
          <a:srgbClr val="DEECC9"/>
        </a:accent3>
        <a:accent4>
          <a:srgbClr val="000000"/>
        </a:accent4>
        <a:accent5>
          <a:srgbClr val="BABAD3"/>
        </a:accent5>
        <a:accent6>
          <a:srgbClr val="AE5061"/>
        </a:accent6>
        <a:hlink>
          <a:srgbClr val="7B6438"/>
        </a:hlink>
        <a:folHlink>
          <a:srgbClr val="4C73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2C8736"/>
        </a:accent1>
        <a:accent2>
          <a:srgbClr val="6A8B28"/>
        </a:accent2>
        <a:accent3>
          <a:srgbClr val="FFFFFF"/>
        </a:accent3>
        <a:accent4>
          <a:srgbClr val="000000"/>
        </a:accent4>
        <a:accent5>
          <a:srgbClr val="ACC3AE"/>
        </a:accent5>
        <a:accent6>
          <a:srgbClr val="5F7D23"/>
        </a:accent6>
        <a:hlink>
          <a:srgbClr val="206029"/>
        </a:hlink>
        <a:folHlink>
          <a:srgbClr val="43631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A8928"/>
        </a:accent1>
        <a:accent2>
          <a:srgbClr val="28798B"/>
        </a:accent2>
        <a:accent3>
          <a:srgbClr val="FFFFFF"/>
        </a:accent3>
        <a:accent4>
          <a:srgbClr val="000000"/>
        </a:accent4>
        <a:accent5>
          <a:srgbClr val="BEC4AC"/>
        </a:accent5>
        <a:accent6>
          <a:srgbClr val="236D7D"/>
        </a:accent6>
        <a:hlink>
          <a:srgbClr val="4C7326"/>
        </a:hlink>
        <a:folHlink>
          <a:srgbClr val="2C59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96946"/>
        </a:accent1>
        <a:accent2>
          <a:srgbClr val="5E892B"/>
        </a:accent2>
        <a:accent3>
          <a:srgbClr val="FFFFFF"/>
        </a:accent3>
        <a:accent4>
          <a:srgbClr val="000000"/>
        </a:accent4>
        <a:accent5>
          <a:srgbClr val="D9B9B0"/>
        </a:accent5>
        <a:accent6>
          <a:srgbClr val="547C26"/>
        </a:accent6>
        <a:hlink>
          <a:srgbClr val="804D80"/>
        </a:hlink>
        <a:folHlink>
          <a:srgbClr val="424F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B6BAE"/>
        </a:accent1>
        <a:accent2>
          <a:srgbClr val="C0596C"/>
        </a:accent2>
        <a:accent3>
          <a:srgbClr val="FFFFFF"/>
        </a:accent3>
        <a:accent4>
          <a:srgbClr val="000000"/>
        </a:accent4>
        <a:accent5>
          <a:srgbClr val="BABAD3"/>
        </a:accent5>
        <a:accent6>
          <a:srgbClr val="AE5061"/>
        </a:accent6>
        <a:hlink>
          <a:srgbClr val="7B6438"/>
        </a:hlink>
        <a:folHlink>
          <a:srgbClr val="4C73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C4DE97"/>
      </a:lt1>
      <a:dk2>
        <a:srgbClr val="000000"/>
      </a:dk2>
      <a:lt2>
        <a:srgbClr val="B2B2B2"/>
      </a:lt2>
      <a:accent1>
        <a:srgbClr val="7A8928"/>
      </a:accent1>
      <a:accent2>
        <a:srgbClr val="28798B"/>
      </a:accent2>
      <a:accent3>
        <a:srgbClr val="DEECC9"/>
      </a:accent3>
      <a:accent4>
        <a:srgbClr val="000000"/>
      </a:accent4>
      <a:accent5>
        <a:srgbClr val="BEC4AC"/>
      </a:accent5>
      <a:accent6>
        <a:srgbClr val="236D7D"/>
      </a:accent6>
      <a:hlink>
        <a:srgbClr val="4C7326"/>
      </a:hlink>
      <a:folHlink>
        <a:srgbClr val="2C5986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C4DE97"/>
        </a:lt1>
        <a:dk2>
          <a:srgbClr val="000000"/>
        </a:dk2>
        <a:lt2>
          <a:srgbClr val="B2B2B2"/>
        </a:lt2>
        <a:accent1>
          <a:srgbClr val="2C8736"/>
        </a:accent1>
        <a:accent2>
          <a:srgbClr val="6A8B28"/>
        </a:accent2>
        <a:accent3>
          <a:srgbClr val="DEECC9"/>
        </a:accent3>
        <a:accent4>
          <a:srgbClr val="000000"/>
        </a:accent4>
        <a:accent5>
          <a:srgbClr val="ACC3AE"/>
        </a:accent5>
        <a:accent6>
          <a:srgbClr val="5F7D23"/>
        </a:accent6>
        <a:hlink>
          <a:srgbClr val="267331"/>
        </a:hlink>
        <a:folHlink>
          <a:srgbClr val="5177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4DE97"/>
        </a:lt1>
        <a:dk2>
          <a:srgbClr val="000000"/>
        </a:dk2>
        <a:lt2>
          <a:srgbClr val="B2B2B2"/>
        </a:lt2>
        <a:accent1>
          <a:srgbClr val="7A8928"/>
        </a:accent1>
        <a:accent2>
          <a:srgbClr val="28798B"/>
        </a:accent2>
        <a:accent3>
          <a:srgbClr val="DEECC9"/>
        </a:accent3>
        <a:accent4>
          <a:srgbClr val="000000"/>
        </a:accent4>
        <a:accent5>
          <a:srgbClr val="BEC4AC"/>
        </a:accent5>
        <a:accent6>
          <a:srgbClr val="236D7D"/>
        </a:accent6>
        <a:hlink>
          <a:srgbClr val="4C7326"/>
        </a:hlink>
        <a:folHlink>
          <a:srgbClr val="2C59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4DE97"/>
        </a:lt1>
        <a:dk2>
          <a:srgbClr val="000000"/>
        </a:dk2>
        <a:lt2>
          <a:srgbClr val="B2B2B2"/>
        </a:lt2>
        <a:accent1>
          <a:srgbClr val="B96946"/>
        </a:accent1>
        <a:accent2>
          <a:srgbClr val="5E892B"/>
        </a:accent2>
        <a:accent3>
          <a:srgbClr val="DEECC9"/>
        </a:accent3>
        <a:accent4>
          <a:srgbClr val="000000"/>
        </a:accent4>
        <a:accent5>
          <a:srgbClr val="D9B9B0"/>
        </a:accent5>
        <a:accent6>
          <a:srgbClr val="547C26"/>
        </a:accent6>
        <a:hlink>
          <a:srgbClr val="804D80"/>
        </a:hlink>
        <a:folHlink>
          <a:srgbClr val="424F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4DE97"/>
        </a:lt1>
        <a:dk2>
          <a:srgbClr val="000000"/>
        </a:dk2>
        <a:lt2>
          <a:srgbClr val="B2B2B2"/>
        </a:lt2>
        <a:accent1>
          <a:srgbClr val="6B6BAE"/>
        </a:accent1>
        <a:accent2>
          <a:srgbClr val="C0596C"/>
        </a:accent2>
        <a:accent3>
          <a:srgbClr val="DEECC9"/>
        </a:accent3>
        <a:accent4>
          <a:srgbClr val="000000"/>
        </a:accent4>
        <a:accent5>
          <a:srgbClr val="BABAD3"/>
        </a:accent5>
        <a:accent6>
          <a:srgbClr val="AE5061"/>
        </a:accent6>
        <a:hlink>
          <a:srgbClr val="7B6438"/>
        </a:hlink>
        <a:folHlink>
          <a:srgbClr val="4C73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2C8736"/>
        </a:accent1>
        <a:accent2>
          <a:srgbClr val="6A8B28"/>
        </a:accent2>
        <a:accent3>
          <a:srgbClr val="FFFFFF"/>
        </a:accent3>
        <a:accent4>
          <a:srgbClr val="000000"/>
        </a:accent4>
        <a:accent5>
          <a:srgbClr val="ACC3AE"/>
        </a:accent5>
        <a:accent6>
          <a:srgbClr val="5F7D23"/>
        </a:accent6>
        <a:hlink>
          <a:srgbClr val="267331"/>
        </a:hlink>
        <a:folHlink>
          <a:srgbClr val="5177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A8928"/>
        </a:accent1>
        <a:accent2>
          <a:srgbClr val="28798B"/>
        </a:accent2>
        <a:accent3>
          <a:srgbClr val="FFFFFF"/>
        </a:accent3>
        <a:accent4>
          <a:srgbClr val="000000"/>
        </a:accent4>
        <a:accent5>
          <a:srgbClr val="BEC4AC"/>
        </a:accent5>
        <a:accent6>
          <a:srgbClr val="236D7D"/>
        </a:accent6>
        <a:hlink>
          <a:srgbClr val="4C7326"/>
        </a:hlink>
        <a:folHlink>
          <a:srgbClr val="2C59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96946"/>
        </a:accent1>
        <a:accent2>
          <a:srgbClr val="5E892B"/>
        </a:accent2>
        <a:accent3>
          <a:srgbClr val="FFFFFF"/>
        </a:accent3>
        <a:accent4>
          <a:srgbClr val="000000"/>
        </a:accent4>
        <a:accent5>
          <a:srgbClr val="D9B9B0"/>
        </a:accent5>
        <a:accent6>
          <a:srgbClr val="547C26"/>
        </a:accent6>
        <a:hlink>
          <a:srgbClr val="804D80"/>
        </a:hlink>
        <a:folHlink>
          <a:srgbClr val="424F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B6BAE"/>
        </a:accent1>
        <a:accent2>
          <a:srgbClr val="C0596C"/>
        </a:accent2>
        <a:accent3>
          <a:srgbClr val="FFFFFF"/>
        </a:accent3>
        <a:accent4>
          <a:srgbClr val="000000"/>
        </a:accent4>
        <a:accent5>
          <a:srgbClr val="BABAD3"/>
        </a:accent5>
        <a:accent6>
          <a:srgbClr val="AE5061"/>
        </a:accent6>
        <a:hlink>
          <a:srgbClr val="7B6438"/>
        </a:hlink>
        <a:folHlink>
          <a:srgbClr val="4C73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p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ind_3790_slide</Template>
  <TotalTime>260</TotalTime>
  <Words>638</Words>
  <Application>Microsoft PowerPoint</Application>
  <PresentationFormat>On-screen Show (4:3)</PresentationFormat>
  <Paragraphs>116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ind_3790_slide</vt:lpstr>
      <vt:lpstr>1_Default Design</vt:lpstr>
      <vt:lpstr>bps</vt:lpstr>
      <vt:lpstr>CHANGES IN INVENTORY</vt:lpstr>
      <vt:lpstr>CHANGES IN INVENTORY</vt:lpstr>
      <vt:lpstr>TIME OF RECORDING AND EVALUATION</vt:lpstr>
      <vt:lpstr>INVENTORY ASSESSMENT AND MEASUREMENT</vt:lpstr>
      <vt:lpstr>INVENTORY ASSESSMENT (EXAMPLE)</vt:lpstr>
      <vt:lpstr>ESTIMATED CHANGES IN INVENTORY</vt:lpstr>
      <vt:lpstr>Method of Calculating  Changes in Inventories</vt:lpstr>
      <vt:lpstr>Slide 8</vt:lpstr>
      <vt:lpstr>Inventories .... Continued</vt:lpstr>
      <vt:lpstr>Inventories .... Continued</vt:lpstr>
      <vt:lpstr>VALUABLES</vt:lpstr>
      <vt:lpstr>Valuation of valuable = acquisition – disposal of valuable</vt:lpstr>
      <vt:lpstr>TYPE OF VALUABLE GOODS</vt:lpstr>
      <vt:lpstr>TYPE OF VALUABLE GOODS (EXPOSURE)</vt:lpstr>
      <vt:lpstr>VALUATION OF VALUABLE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BPS-B</dc:creator>
  <cp:lastModifiedBy>etjih</cp:lastModifiedBy>
  <cp:revision>76</cp:revision>
  <dcterms:created xsi:type="dcterms:W3CDTF">2009-03-19T08:05:51Z</dcterms:created>
  <dcterms:modified xsi:type="dcterms:W3CDTF">2011-10-03T08:22:41Z</dcterms:modified>
</cp:coreProperties>
</file>